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780" r:id="rId5"/>
    <p:sldMasterId id="2147483792" r:id="rId6"/>
    <p:sldMasterId id="2147483804" r:id="rId7"/>
    <p:sldMasterId id="2147483828" r:id="rId8"/>
    <p:sldMasterId id="2147483840" r:id="rId9"/>
    <p:sldMasterId id="2147483852" r:id="rId10"/>
    <p:sldMasterId id="2147483888" r:id="rId11"/>
    <p:sldMasterId id="2147483900" r:id="rId12"/>
  </p:sldMasterIdLst>
  <p:notesMasterIdLst>
    <p:notesMasterId r:id="rId57"/>
  </p:notesMasterIdLst>
  <p:sldIdLst>
    <p:sldId id="365" r:id="rId13"/>
    <p:sldId id="424" r:id="rId14"/>
    <p:sldId id="427" r:id="rId15"/>
    <p:sldId id="425" r:id="rId16"/>
    <p:sldId id="426" r:id="rId17"/>
    <p:sldId id="431" r:id="rId18"/>
    <p:sldId id="428" r:id="rId19"/>
    <p:sldId id="429" r:id="rId20"/>
    <p:sldId id="430" r:id="rId21"/>
    <p:sldId id="403" r:id="rId22"/>
    <p:sldId id="273" r:id="rId23"/>
    <p:sldId id="274" r:id="rId24"/>
    <p:sldId id="423" r:id="rId25"/>
    <p:sldId id="432" r:id="rId26"/>
    <p:sldId id="408" r:id="rId27"/>
    <p:sldId id="409" r:id="rId28"/>
    <p:sldId id="275" r:id="rId29"/>
    <p:sldId id="277" r:id="rId30"/>
    <p:sldId id="278" r:id="rId31"/>
    <p:sldId id="407" r:id="rId32"/>
    <p:sldId id="384" r:id="rId33"/>
    <p:sldId id="377" r:id="rId34"/>
    <p:sldId id="364" r:id="rId35"/>
    <p:sldId id="422" r:id="rId36"/>
    <p:sldId id="404" r:id="rId37"/>
    <p:sldId id="417" r:id="rId38"/>
    <p:sldId id="398" r:id="rId39"/>
    <p:sldId id="367" r:id="rId40"/>
    <p:sldId id="369" r:id="rId41"/>
    <p:sldId id="371" r:id="rId42"/>
    <p:sldId id="373" r:id="rId43"/>
    <p:sldId id="381" r:id="rId44"/>
    <p:sldId id="405" r:id="rId45"/>
    <p:sldId id="406" r:id="rId46"/>
    <p:sldId id="387" r:id="rId47"/>
    <p:sldId id="389" r:id="rId48"/>
    <p:sldId id="391" r:id="rId49"/>
    <p:sldId id="395" r:id="rId50"/>
    <p:sldId id="397" r:id="rId51"/>
    <p:sldId id="399" r:id="rId52"/>
    <p:sldId id="402" r:id="rId53"/>
    <p:sldId id="337" r:id="rId54"/>
    <p:sldId id="363" r:id="rId55"/>
    <p:sldId id="27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095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ED526-2597-42F5-B2E0-F14F7B25B2E7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9EA1D-23E2-46FE-8EAE-8D4A34F6B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3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2E982FC0-A327-46B5-9C82-FA615A39DB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B48F26C8-EE80-4BF0-A4EA-5CEC760BEB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FA2EC52D-DB3F-4CFE-97A1-92565BB91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3C52FB-2E25-4F5E-83CC-08D1DD63019B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2258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7" name="Google Shape;63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8" name="Google Shape;638;p5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538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12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926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84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673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66F91A40-11EB-408C-A115-6AD66E025E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FFB20247-6064-4CE5-9A31-867922DB17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70A664D3-58F4-4303-B1D9-99E4FABF5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3314CB0-2581-4769-8DE7-D1CB5F1E737A}" type="slidenum">
              <a:rPr lang="en-US" altLang="en-US" smtClean="0">
                <a:latin typeface="Calibri" panose="020F0502020204030204" pitchFamily="34" charset="0"/>
              </a:rPr>
              <a:pPr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24F83-819F-486D-80D8-8C2BA53220AC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79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24F83-819F-486D-80D8-8C2BA53220AC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61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75FE-5AC8-48E3-A555-5A33C599F862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2F6FD-B34F-40D3-9072-4CDDC6AD70E7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80409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6366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4922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603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138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346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088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64715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51282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4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3CF7-0760-490A-BF4E-02CB9DF9B730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3105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803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1392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922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1956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7626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358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454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8907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1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813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524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1428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email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 cstate="email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 cstate="email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7003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2355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 cstate="email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2620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65841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4263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7027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5652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email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16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93584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email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248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570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291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88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51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72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38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53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6125-4640-4334-834F-93F502CD648D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441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95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92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613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77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47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186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1910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571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2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983B-9C1B-4D3D-8A50-2D475EA4E944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83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0950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16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86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3974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63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868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329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99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36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4EC5-AD14-492D-910D-11699FB30F29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495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1091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2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6206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319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054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3698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177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766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45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7598-635F-4EBB-A52C-ABD3DB6E8E20}" type="datetime1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464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88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5121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441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7116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3913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1228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544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550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7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AF747-8527-48F9-85BD-ACA84112CE03}" type="datetime1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772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292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753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98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808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31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666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0744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404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66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03E5-E391-41B1-BD7B-0779F97B3ACA}" type="datetime1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017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419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2219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775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40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6593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700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457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87D1-9FB4-44BD-87D8-949F5ABD191C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201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285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133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2181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5923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9614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4220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026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723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350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FC94-50D2-4284-8DEB-5509EA2A3590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6847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2514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592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459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50606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412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558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351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7874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7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BC26C-8106-4DAD-A5CC-572A2CE3C410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4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1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0ABC26C-8106-4DAD-A5CC-572A2CE3C410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1A91871-75B6-45A6-BF2E-F76360003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5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4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97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10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3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82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44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58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ortrait_Gandhi.jpg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hyperlink" Target="https://www.youtube.com/watch?v=OgtpUqrIUz4&amp;ab_channel=BuddhadebBhattacharyaArchives(Unofficial)" TargetMode="External"/><Relationship Id="rId1" Type="http://schemas.openxmlformats.org/officeDocument/2006/relationships/slideLayout" Target="../slideLayouts/slideLayout1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4800"/>
            <a:ext cx="11582400" cy="1524000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EMB-101: Emergence of Bangladesh</a:t>
            </a:r>
            <a:r>
              <a:rPr lang="en-US" sz="4800">
                <a:latin typeface="Algerian" pitchFamily="82" charset="0"/>
              </a:rPr>
              <a:t/>
            </a:r>
            <a:br>
              <a:rPr lang="en-US" sz="4800">
                <a:latin typeface="Algerian" pitchFamily="82" charset="0"/>
              </a:rPr>
            </a:br>
            <a:r>
              <a:rPr lang="en-US" sz="4800" b="1">
                <a:latin typeface="Times New Roman" pitchFamily="18" charset="0"/>
                <a:cs typeface="Times New Roman" pitchFamily="18" charset="0"/>
              </a:rPr>
              <a:t>Lecture-5</a:t>
            </a:r>
            <a:endParaRPr 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06" y="3152775"/>
            <a:ext cx="9882188" cy="552450"/>
          </a:xfr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British India: 1912-1947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E:\Academic\Brac university\Summer 2020\Lesson Plan\bracu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4648200"/>
            <a:ext cx="1828800" cy="1677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Khilafat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2337" cy="435133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Dismemberment of Ottoman Empire by British angered Muslims;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Khilafat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movement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Mohammad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Shaukat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Gandhi supported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Khilafat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cause to enlist Muslim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22423" y="809897"/>
            <a:ext cx="5460274" cy="5081452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2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360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Khilafat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Non-cooperation Movement</a:t>
            </a:r>
          </a:p>
        </p:txBody>
      </p:sp>
      <p:sp>
        <p:nvSpPr>
          <p:cNvPr id="5" name="Oval 4"/>
          <p:cNvSpPr/>
          <p:nvPr/>
        </p:nvSpPr>
        <p:spPr>
          <a:xfrm>
            <a:off x="7239000" y="1269365"/>
            <a:ext cx="2961005" cy="26930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Strategies of the movement; 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Boycott govt., education, court, cloth and election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national institutions</a:t>
            </a:r>
            <a:endParaRPr lang="en-US" sz="1600" b="1" dirty="0"/>
          </a:p>
        </p:txBody>
      </p:sp>
      <p:sp>
        <p:nvSpPr>
          <p:cNvPr id="6" name="Oval 5"/>
          <p:cNvSpPr/>
          <p:nvPr/>
        </p:nvSpPr>
        <p:spPr>
          <a:xfrm>
            <a:off x="7239000" y="4038600"/>
            <a:ext cx="3086735" cy="26695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of Non-cooperation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Chauri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Chaura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incident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Gandhi called off the movement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52640" y="1269365"/>
            <a:ext cx="5465445" cy="528383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Rowlatt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 and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Jalianwallah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massacre sparked S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atyagraha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Gandhi linked issues of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Swaraj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(Self-Government) with the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Khilafat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demands at Nagpur Congress Session (1920)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Non-cooperation plan adopted at the session which aimed to resist  British occupation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Hindu-Muslim Unity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52600" y="3505200"/>
            <a:ext cx="6858000" cy="3124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Representation on population basis with separate electorates.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Local bodies’ representation; majority 60% and minority 40%.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Govt. appointments; 55% for Muslims. Till it is attained, Muslims 80% and Hindus 20%.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No resolution or enactment  without consent of 75% of elected members of the affected community.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Music not allowed in front of the mosques.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cs typeface="Times New Roman" panose="02020603050405020304" pitchFamily="18" charset="0"/>
              </a:rPr>
              <a:t>No legislation in respect of cow slaughtering for food the Council.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944880" y="1143000"/>
            <a:ext cx="3352800" cy="2286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Bengal Pact, 1924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Agreement aimed to resolve Hindu-Muslim differences</a:t>
            </a: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strengthen relations</a:t>
            </a:r>
          </a:p>
          <a:p>
            <a:pPr algn="ctr"/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7334250" y="914400"/>
            <a:ext cx="1752600" cy="2514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Pact was discarded in the Provincial Congress Conference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1262129"/>
            <a:ext cx="1951427" cy="24856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44875" y="4372094"/>
            <a:ext cx="1769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Deshbondhu</a:t>
            </a:r>
            <a:endParaRPr lang="en-US" b="1" dirty="0"/>
          </a:p>
          <a:p>
            <a:r>
              <a:rPr lang="en-US" b="1" dirty="0" err="1"/>
              <a:t>Chittaranjan</a:t>
            </a:r>
            <a:r>
              <a:rPr lang="en-US" b="1" dirty="0"/>
              <a:t> Das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E2B40-4611-4896-B240-DAE3353E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6B8E400-C72E-4149-9210-C90C56AFF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47" y="1136064"/>
            <a:ext cx="509530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When the pact is put forward at the Kakinada session of congress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gandhi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 and his allies have it struck down 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D16349"/>
              </a:solidFill>
              <a:effectLst/>
              <a:latin typeface="Gill Sans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In Bengal however the pact is upheld 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D16349"/>
              </a:solidFill>
              <a:effectLst/>
              <a:latin typeface="Gill Sans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June 1925: the unexpected and tragic passing of the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Deshbandhu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leaves a tremendous void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D16349"/>
              </a:solidFill>
              <a:effectLst/>
              <a:latin typeface="Gill Sans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Subhas Chandra Bose is not released from arbitrary imprisonment by the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Raj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for two years under horrific conditions until 1927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D16349"/>
              </a:solidFill>
              <a:effectLst/>
              <a:latin typeface="Gill Sans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646B86"/>
                </a:solidFill>
                <a:effectLst/>
                <a:latin typeface="Gill Sans"/>
              </a:rPr>
              <a:t>Congress, already unpopular with Bengali Muslims for 1922 becomes even more suspect with the opposition to the Bengal Tenancy Act of 1928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854B9A-7AB0-4397-9C81-C1355427D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367" y="1064722"/>
            <a:ext cx="3971980" cy="43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37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>
            <a:spLocks noGrp="1"/>
          </p:cNvSpPr>
          <p:nvPr>
            <p:ph type="title"/>
          </p:nvPr>
        </p:nvSpPr>
        <p:spPr>
          <a:xfrm>
            <a:off x="581192" y="81500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FREEDOM FIGHTERS OF THE CHITTAGONG UPRISING 1930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endParaRPr/>
          </a:p>
        </p:txBody>
      </p:sp>
      <p:pic>
        <p:nvPicPr>
          <p:cNvPr id="290" name="Google Shape;290;p23" descr="A person in a white shi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97377" y="1832195"/>
            <a:ext cx="3782628" cy="446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 descr="A close-up of a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3125" y="1828800"/>
            <a:ext cx="4276725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 descr="A black and white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34325" y="5815013"/>
            <a:ext cx="26289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3" descr="A black and white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59625" y="5681938"/>
            <a:ext cx="2905125" cy="61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065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2A14E-3F5F-4F2E-92F4-BFFF99F9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cap="none" dirty="0"/>
              <a:t>The legend of Mohandas Karamchand Gandhi, the ‘great-souled’ one or the </a:t>
            </a:r>
            <a:r>
              <a:rPr lang="en-US" sz="2000" i="1" cap="none" dirty="0"/>
              <a:t>mahatma </a:t>
            </a:r>
            <a:r>
              <a:rPr lang="en-US" sz="2000" cap="none" dirty="0"/>
              <a:t>to his followers and admirers </a:t>
            </a:r>
          </a:p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cap="none" dirty="0"/>
              <a:t>From the Gujarat region</a:t>
            </a:r>
          </a:p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cap="none" dirty="0"/>
              <a:t>Brief career in law</a:t>
            </a:r>
          </a:p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cap="none" dirty="0"/>
              <a:t>Awakened to injustice in British occupied Southern Africa</a:t>
            </a:r>
          </a:p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cap="none" dirty="0"/>
              <a:t>Fashions the tactic of ‘Satyagraha’ or ‘Struggle in Truth’ as a disobedience method</a:t>
            </a:r>
          </a:p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cap="none" dirty="0"/>
              <a:t>Returns to the subcontinent after the start of the First World War and is given the leadership position of Congress in 1920 after its failures to force concessions from the </a:t>
            </a:r>
            <a:r>
              <a:rPr lang="en-US" sz="2000" i="1" cap="none" dirty="0"/>
              <a:t>Raj </a:t>
            </a:r>
            <a:endParaRPr lang="en-US" sz="2000" cap="none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04A83-2637-4746-8BAC-F606B2AA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84765F-5DA9-4A7C-A435-ECF97741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08" y="365125"/>
            <a:ext cx="10515600" cy="1325563"/>
          </a:xfrm>
        </p:spPr>
        <p:txBody>
          <a:bodyPr/>
          <a:lstStyle/>
          <a:p>
            <a:r>
              <a:rPr lang="en-US" dirty="0"/>
              <a:t>Mohan Das Karam Chand Gandhi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7BF79-38CA-4B48-BF7F-AEEEB034C611}"/>
              </a:ext>
            </a:extLst>
          </p:cNvPr>
          <p:cNvSpPr/>
          <p:nvPr/>
        </p:nvSpPr>
        <p:spPr>
          <a:xfrm>
            <a:off x="6638192" y="1784838"/>
            <a:ext cx="4715608" cy="440494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92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4F3B8-AB2D-4776-9A45-925FB3E4F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cap="none" dirty="0"/>
              <a:t>Gandhi leads three movements; Satyagraha-Khilafat (1921-1922), the Salt Tax Satyagraha (1930) and the Quit India Movement of 1942</a:t>
            </a:r>
          </a:p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800" cap="none" dirty="0"/>
          </a:p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cap="none" dirty="0"/>
              <a:t>Combines ‘self-suffering’ with strict non-violent civil disobedience </a:t>
            </a:r>
          </a:p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800" cap="none" dirty="0"/>
          </a:p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cap="none" dirty="0"/>
              <a:t> During 1946-1947 tries to mitigate Communal Riots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cap="none" dirty="0"/>
          </a:p>
          <a:p>
            <a:pPr marL="285750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cap="none" dirty="0"/>
              <a:t>Assassinated by a Hindu extremist in 1948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271DA-9D7F-4843-8BB6-27BB5CCF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91871-75B6-45A6-BF2E-F763600037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2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of India Act 1935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7400" y="1447800"/>
            <a:ext cx="2439035" cy="8382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Simon Commission report was boycotted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2362200"/>
            <a:ext cx="2438400" cy="10045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Communal award 1932; Congress and other parties had reservations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3733800"/>
            <a:ext cx="2438400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The Government of India Act, 1935 passed in the Parliament</a:t>
            </a:r>
            <a:r>
              <a:rPr lang="en-US" sz="1400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7400" y="4495800"/>
            <a:ext cx="2438400" cy="533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Responsible govt. with adult franchise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1447800"/>
            <a:ext cx="5410200" cy="5181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Features of the Act</a:t>
            </a:r>
          </a:p>
          <a:p>
            <a:r>
              <a:rPr lang="en-US" sz="2000" b="1" dirty="0"/>
              <a:t>Abolition of diarchy (2 ruling authorities ) at province, introduction at centre.</a:t>
            </a:r>
          </a:p>
          <a:p>
            <a:endParaRPr lang="en-US" sz="2000" b="1" dirty="0"/>
          </a:p>
          <a:p>
            <a:r>
              <a:rPr lang="en-US" sz="2000" b="1" dirty="0"/>
              <a:t>Indian Council replaced by an advisory body.</a:t>
            </a:r>
          </a:p>
          <a:p>
            <a:endParaRPr lang="en-US" sz="2000" b="1" dirty="0"/>
          </a:p>
          <a:p>
            <a:r>
              <a:rPr lang="en-US" sz="2000" b="1" dirty="0"/>
              <a:t>All India Federation with British India territories and princely states.</a:t>
            </a:r>
          </a:p>
          <a:p>
            <a:endParaRPr lang="en-US" sz="2000" b="1" dirty="0"/>
          </a:p>
          <a:p>
            <a:r>
              <a:rPr lang="en-US" sz="2000" b="1" dirty="0"/>
              <a:t>Safeguards and protective instruments for minorities.</a:t>
            </a:r>
          </a:p>
          <a:p>
            <a:endParaRPr lang="en-US" sz="2000" b="1" dirty="0"/>
          </a:p>
          <a:p>
            <a:r>
              <a:rPr lang="en-US" sz="2000" b="1" dirty="0"/>
              <a:t>Supremacy of British Parliament.</a:t>
            </a:r>
          </a:p>
          <a:p>
            <a:endParaRPr lang="en-US" sz="2000" b="1" dirty="0"/>
          </a:p>
          <a:p>
            <a:r>
              <a:rPr lang="en-US" sz="2000" b="1" dirty="0"/>
              <a:t>Increase in size of legislatures, extension of franchise, division of subjects into three lists and retention of communal electorate.</a:t>
            </a:r>
          </a:p>
          <a:p>
            <a:endParaRPr lang="en-US" sz="2000" b="1" dirty="0"/>
          </a:p>
          <a:p>
            <a:r>
              <a:rPr lang="en-US" sz="2000" b="1" dirty="0"/>
              <a:t>Separation of Burma from India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7400" y="5105400"/>
            <a:ext cx="2438400" cy="609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election was held in 1937 under this Act</a:t>
            </a:r>
          </a:p>
        </p:txBody>
      </p:sp>
      <p:cxnSp>
        <p:nvCxnSpPr>
          <p:cNvPr id="12" name="Straight Arrow Connector 11"/>
          <p:cNvCxnSpPr>
            <a:stCxn id="6" idx="3"/>
            <a:endCxn id="9" idx="1"/>
          </p:cNvCxnSpPr>
          <p:nvPr/>
        </p:nvCxnSpPr>
        <p:spPr>
          <a:xfrm flipV="1">
            <a:off x="4495800" y="4038600"/>
            <a:ext cx="4572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Krishak-Praja Party(KPP) 1935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2070" y="1434465"/>
            <a:ext cx="685673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Nationalists failed to address welfare of poor peasants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0800" y="2183130"/>
            <a:ext cx="6856730" cy="679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Muslim League’s popularity declined</a:t>
            </a:r>
          </a:p>
        </p:txBody>
      </p:sp>
      <p:sp>
        <p:nvSpPr>
          <p:cNvPr id="8" name="Rectangle 7"/>
          <p:cNvSpPr/>
          <p:nvPr/>
        </p:nvSpPr>
        <p:spPr>
          <a:xfrm>
            <a:off x="2590800" y="2943226"/>
            <a:ext cx="6858000" cy="34704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Demands of KPP</a:t>
            </a:r>
          </a:p>
          <a:p>
            <a:pPr algn="ctr">
              <a:lnSpc>
                <a:spcPct val="9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abolition of the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zamindari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peasants’ absolute proprietorship of land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 of land rent rate 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interest free loans to peasants 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irrigation facilities; digging canals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free primary education, etc.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KPP and the Bengal Legislative Assembly Elections of 1937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14600" y="1905000"/>
            <a:ext cx="2362200" cy="762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KPP election manifesto-‘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for all</a:t>
            </a:r>
            <a:endParaRPr lang="en-US" sz="16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505200" y="2819400"/>
            <a:ext cx="2362200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Opponents: Congress and Muslim League</a:t>
            </a:r>
            <a:endParaRPr lang="en-US" sz="16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4495800" y="3733800"/>
            <a:ext cx="2362200" cy="990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Election result; KPP-36 (33 from Bengal), Congress- 52, and Muslim League- 39</a:t>
            </a:r>
            <a:endParaRPr lang="en-US" sz="16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5791200" y="4876800"/>
            <a:ext cx="2286000" cy="685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KPP emerged as mass political party in Bengal</a:t>
            </a:r>
            <a:endParaRPr lang="en-US" sz="16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7010400" y="5715000"/>
            <a:ext cx="2286000" cy="83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KPP formed coalition govt. with Muslim League</a:t>
            </a:r>
            <a:endParaRPr lang="en-US" sz="1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Swadeshi Movement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lvl="1">
              <a:buFont typeface="Wingdings" pitchFamily="2" charset="2"/>
              <a:buChar char="Ø"/>
            </a:pPr>
            <a:endParaRPr lang="en-US" sz="3200" b="1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Annul partition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Establish self rule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Boycott British goods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Engage in civil disobedience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Commit political assassinations</a:t>
            </a:r>
          </a:p>
        </p:txBody>
      </p:sp>
    </p:spTree>
    <p:extLst>
      <p:ext uri="{BB962C8B-B14F-4D97-AF65-F5344CB8AC3E}">
        <p14:creationId xmlns:p14="http://schemas.microsoft.com/office/powerpoint/2010/main" val="233477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F290B62A-24D9-4C60-94E7-5894B912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         Subhas Chandra Bose </a:t>
            </a:r>
            <a:br>
              <a:rPr lang="en-US" altLang="en-US" dirty="0"/>
            </a:br>
            <a:r>
              <a:rPr lang="en-US" altLang="en-US" dirty="0"/>
              <a:t>                   (circa. 1930s)</a:t>
            </a:r>
          </a:p>
        </p:txBody>
      </p:sp>
      <p:pic>
        <p:nvPicPr>
          <p:cNvPr id="28675" name="Picture Placeholder 5">
            <a:extLst>
              <a:ext uri="{FF2B5EF4-FFF2-40B4-BE49-F238E27FC236}">
                <a16:creationId xmlns:a16="http://schemas.microsoft.com/office/drawing/2014/main" id="{FE34F96F-6A6C-4F8A-90F0-E0A88EF3616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1283" y="255722"/>
            <a:ext cx="7684477" cy="6346555"/>
          </a:xfrm>
        </p:spPr>
      </p:pic>
      <p:sp>
        <p:nvSpPr>
          <p:cNvPr id="28676" name="Text Placeholder 3">
            <a:extLst>
              <a:ext uri="{FF2B5EF4-FFF2-40B4-BE49-F238E27FC236}">
                <a16:creationId xmlns:a16="http://schemas.microsoft.com/office/drawing/2014/main" id="{C51E3C1D-D234-4FF9-9B11-6A6F0FEE8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1700" dirty="0"/>
              <a:t>A brilliant student of Philosophy at Cambridge University, Subhas Chandra Bose was the first Indian to resign voluntarily from the formidable </a:t>
            </a:r>
            <a:r>
              <a:rPr lang="en-US" altLang="en-US" sz="1700" i="1" dirty="0"/>
              <a:t>Raj </a:t>
            </a:r>
            <a:r>
              <a:rPr lang="en-US" altLang="en-US" sz="1700" dirty="0"/>
              <a:t>bureaucracy – the so-called ‘British Indian Civil Service’ – in 1921. </a:t>
            </a:r>
          </a:p>
          <a:p>
            <a:r>
              <a:rPr lang="en-US" altLang="en-US" sz="1700" dirty="0"/>
              <a:t>Imprisoned eleven times by the </a:t>
            </a:r>
            <a:r>
              <a:rPr lang="en-US" altLang="en-US" sz="1700" i="1" dirty="0"/>
              <a:t>Raj</a:t>
            </a:r>
            <a:r>
              <a:rPr lang="en-US" altLang="en-US" sz="1700" dirty="0"/>
              <a:t> for anti-colonial activities and as early as the 1930s was secretly acknowledged by London as the one “implacable foe of British rule” in the subcontinent.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51443DEF-D863-4C91-96DF-996A33EC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Karamchand Gandhi(left) with Subhas Chandra Bose(right) during a brief period of ‘truce’, </a:t>
            </a:r>
            <a:r>
              <a:rPr lang="en-US" alt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Haripura</a:t>
            </a:r>
            <a:r>
              <a:rPr lang="en-US" alt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 Congress Session, 1938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B71A5-0DF6-4402-A28B-52E7FA4A7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1800" dirty="0"/>
              <a:t>Gandhi, who ascended to the supreme leadership of Congress after 1920 was bitterly opposed to the armed revolutionary tradition and saw in them his principal and hated rivals. </a:t>
            </a:r>
          </a:p>
          <a:p>
            <a:pPr>
              <a:defRPr/>
            </a:pPr>
            <a:r>
              <a:rPr lang="en-US" sz="1800" dirty="0"/>
              <a:t>By the 1930s, Subhas Chandra Bose was the one mass leader in the subcontinent who envisioned an armed revolution to completely kick out the </a:t>
            </a:r>
            <a:r>
              <a:rPr lang="en-US" sz="1800" i="1" dirty="0"/>
              <a:t>Raj.  </a:t>
            </a:r>
            <a:endParaRPr lang="en-US" sz="1800" dirty="0"/>
          </a:p>
          <a:p>
            <a:pPr>
              <a:defRPr/>
            </a:pPr>
            <a:endParaRPr lang="en-US" sz="1800" dirty="0"/>
          </a:p>
        </p:txBody>
      </p:sp>
      <p:pic>
        <p:nvPicPr>
          <p:cNvPr id="41988" name="Picture 2" descr="File:Bose Gandhi 1938.jpg">
            <a:extLst>
              <a:ext uri="{FF2B5EF4-FFF2-40B4-BE49-F238E27FC236}">
                <a16:creationId xmlns:a16="http://schemas.microsoft.com/office/drawing/2014/main" id="{C3C01207-F453-4B09-B747-0609F8239CB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62000" y="-254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Netaji Subhas Chandra Bose &amp;  the Azad Hind </a:t>
            </a:r>
            <a:r>
              <a:rPr lang="en-US" sz="3200" b="1" dirty="0" err="1"/>
              <a:t>Fauj</a:t>
            </a:r>
            <a:endParaRPr lang="en-US" sz="32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1127125"/>
            <a:ext cx="30480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Azad Hind </a:t>
            </a:r>
            <a:r>
              <a:rPr lang="en-US" b="1" dirty="0" err="1">
                <a:solidFill>
                  <a:prstClr val="white"/>
                </a:solidFill>
              </a:rPr>
              <a:t>Fauj</a:t>
            </a:r>
            <a:r>
              <a:rPr lang="en-US" b="1" dirty="0">
                <a:solidFill>
                  <a:prstClr val="white"/>
                </a:solidFill>
              </a:rPr>
              <a:t> or Indian National Army (INA)</a:t>
            </a:r>
          </a:p>
        </p:txBody>
      </p:sp>
      <p:sp>
        <p:nvSpPr>
          <p:cNvPr id="9" name="Snip Same Side Corner Rectangle 8"/>
          <p:cNvSpPr/>
          <p:nvPr/>
        </p:nvSpPr>
        <p:spPr>
          <a:xfrm>
            <a:off x="200159" y="2045092"/>
            <a:ext cx="6610082" cy="3352800"/>
          </a:xfrm>
          <a:prstGeom prst="snip2Same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First formed in 17 February 1942; initiatives by Imperial Japanese Army 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err="1">
                <a:solidFill>
                  <a:prstClr val="black"/>
                </a:solidFill>
              </a:rPr>
              <a:t>Subhas</a:t>
            </a:r>
            <a:r>
              <a:rPr lang="en-US" b="1" dirty="0">
                <a:solidFill>
                  <a:prstClr val="black"/>
                </a:solidFill>
              </a:rPr>
              <a:t> Chandra Bose arrived in Singapore in 1943 and revived the Army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err="1">
                <a:solidFill>
                  <a:prstClr val="black"/>
                </a:solidFill>
              </a:rPr>
              <a:t>Netaji</a:t>
            </a:r>
            <a:r>
              <a:rPr lang="en-US" b="1" dirty="0">
                <a:solidFill>
                  <a:prstClr val="black"/>
                </a:solidFill>
              </a:rPr>
              <a:t> allied with the Axis powers in WWII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INA gave hope for the freedom and self-governing rights in India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127125"/>
            <a:ext cx="3848100" cy="427076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48093" y="5415456"/>
            <a:ext cx="4416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Subhas Chandra Bose with Japanese Prime Minister Hideki </a:t>
            </a:r>
            <a:r>
              <a:rPr lang="en-US" b="1" dirty="0" err="1">
                <a:solidFill>
                  <a:prstClr val="black"/>
                </a:solidFill>
              </a:rPr>
              <a:t>Tojo</a:t>
            </a:r>
            <a:r>
              <a:rPr lang="en-US" b="1" dirty="0">
                <a:solidFill>
                  <a:prstClr val="black"/>
                </a:solidFill>
              </a:rPr>
              <a:t> at a parade for Indian national independence at Singapore</a:t>
            </a:r>
          </a:p>
        </p:txBody>
      </p:sp>
    </p:spTree>
    <p:extLst>
      <p:ext uri="{BB962C8B-B14F-4D97-AF65-F5344CB8AC3E}">
        <p14:creationId xmlns:p14="http://schemas.microsoft.com/office/powerpoint/2010/main" val="3317319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151" y="46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Netaji Subhas Chandra Bose &amp;  the Azad Hind </a:t>
            </a:r>
            <a:r>
              <a:rPr lang="en-US" sz="3200" b="1" dirty="0" err="1"/>
              <a:t>Fauj</a:t>
            </a:r>
            <a:endParaRPr lang="en-US" sz="32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31924" y="5921058"/>
            <a:ext cx="5486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Netaji inspects the Rani of Jhansi regiment of the Azad Hind </a:t>
            </a:r>
            <a:r>
              <a:rPr lang="en-US" b="1" dirty="0" err="1"/>
              <a:t>Fauj</a:t>
            </a:r>
            <a:r>
              <a:rPr lang="en-US" b="1" dirty="0"/>
              <a:t> with Captain Lakshmi 1942</a:t>
            </a:r>
          </a:p>
        </p:txBody>
      </p:sp>
      <p:pic>
        <p:nvPicPr>
          <p:cNvPr id="13" name="Picture 12" descr="Why I think the Indian flag should be unfurled from Red Fort on ...">
            <a:extLst>
              <a:ext uri="{FF2B5EF4-FFF2-40B4-BE49-F238E27FC236}">
                <a16:creationId xmlns:a16="http://schemas.microsoft.com/office/drawing/2014/main" id="{6EC8906E-9467-41F2-9ADC-3AE89CB6248B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4767"/>
            <a:ext cx="5486400" cy="441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0281C04-ADA7-42AA-AB84-29D0B6E9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12" y="1330167"/>
            <a:ext cx="5371350" cy="438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:a16="http://schemas.microsoft.com/office/drawing/2014/main" id="{66611DF9-D24C-4160-AD22-478356C8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08431"/>
            <a:ext cx="7007469" cy="729762"/>
          </a:xfrm>
        </p:spPr>
        <p:txBody>
          <a:bodyPr>
            <a:normAutofit/>
          </a:bodyPr>
          <a:lstStyle/>
          <a:p>
            <a:r>
              <a:rPr lang="en-US" altLang="en-US" sz="1800" dirty="0"/>
              <a:t>Lakshmi Swaminathan Commandant of the </a:t>
            </a:r>
            <a:r>
              <a:rPr lang="en-US" altLang="en-US" sz="1800" i="1" dirty="0"/>
              <a:t>Rani Jhansi </a:t>
            </a:r>
            <a:r>
              <a:rPr lang="en-US" altLang="en-US" sz="1800" dirty="0"/>
              <a:t>Regiment </a:t>
            </a:r>
          </a:p>
        </p:txBody>
      </p:sp>
      <p:pic>
        <p:nvPicPr>
          <p:cNvPr id="94211" name="Picture Placeholder 5">
            <a:extLst>
              <a:ext uri="{FF2B5EF4-FFF2-40B4-BE49-F238E27FC236}">
                <a16:creationId xmlns:a16="http://schemas.microsoft.com/office/drawing/2014/main" id="{CAE94BFD-78F9-401F-8665-EBD2E7E6B86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98938"/>
            <a:ext cx="8303740" cy="5750170"/>
          </a:xfrm>
        </p:spPr>
      </p:pic>
      <p:sp>
        <p:nvSpPr>
          <p:cNvPr id="94212" name="Text Placeholder 3">
            <a:extLst>
              <a:ext uri="{FF2B5EF4-FFF2-40B4-BE49-F238E27FC236}">
                <a16:creationId xmlns:a16="http://schemas.microsoft.com/office/drawing/2014/main" id="{D509F78A-CAC7-4A96-97E3-FA1893B7F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32055" y="298937"/>
            <a:ext cx="3200400" cy="5609493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A unique feature of the ‘Free India Army’ or ‘Azad Hind </a:t>
            </a:r>
            <a:r>
              <a:rPr lang="en-US" altLang="en-US" sz="2000" dirty="0" err="1"/>
              <a:t>Fauj</a:t>
            </a:r>
            <a:r>
              <a:rPr lang="en-US" altLang="en-US" sz="2000" dirty="0"/>
              <a:t>’ in East Asia was the formation of a fully-trained and armed women’s only regiment of freedom fighters. </a:t>
            </a:r>
          </a:p>
          <a:p>
            <a:r>
              <a:rPr lang="en-US" altLang="en-US" sz="2000" dirty="0"/>
              <a:t>Subhas Chandra Bose chose Lakshmi Swaminathan, a brilliant young doctor in Singapore, to organize and head the unit. </a:t>
            </a:r>
          </a:p>
          <a:p>
            <a:r>
              <a:rPr lang="en-US" altLang="en-US" sz="2000" dirty="0"/>
              <a:t>The regiment saw heavy combat during the retreat from Burma in 1944-45.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40" y="365125"/>
            <a:ext cx="6100354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World War II and alliance with the Hitler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5012"/>
            <a:ext cx="4726577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938554" y="365125"/>
            <a:ext cx="35247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'Hindustan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Awaz</a:t>
            </a:r>
            <a:r>
              <a:rPr lang="en-US" dirty="0"/>
              <a:t>: Sehgal, </a:t>
            </a:r>
            <a:r>
              <a:rPr lang="en-US" dirty="0" err="1"/>
              <a:t>Dhillon</a:t>
            </a:r>
            <a:r>
              <a:rPr lang="en-US" dirty="0"/>
              <a:t>, </a:t>
            </a:r>
            <a:r>
              <a:rPr lang="en-US" dirty="0" err="1"/>
              <a:t>Shahnawaz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554" y="2005012"/>
            <a:ext cx="3766960" cy="418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2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>
            <a:extLst>
              <a:ext uri="{FF2B5EF4-FFF2-40B4-BE49-F238E27FC236}">
                <a16:creationId xmlns:a16="http://schemas.microsoft.com/office/drawing/2014/main" id="{3EF6DC2F-4D89-49DB-A996-1657AEB5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8067" name="Picture 3">
            <a:extLst>
              <a:ext uri="{FF2B5EF4-FFF2-40B4-BE49-F238E27FC236}">
                <a16:creationId xmlns:a16="http://schemas.microsoft.com/office/drawing/2014/main" id="{9E955FCD-4E99-4F87-8570-B0B7F1545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355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Netaji Subhas Chandra Bose &amp;  the Azad Hind </a:t>
            </a:r>
            <a:r>
              <a:rPr lang="en-US" sz="3200" b="1" dirty="0" err="1"/>
              <a:t>Fauj</a:t>
            </a:r>
            <a:endParaRPr lang="en-US" sz="3200" b="1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906" y="1287008"/>
            <a:ext cx="4207702" cy="35643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BRAC University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Emergence of Bangladesh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88136" y="5045100"/>
            <a:ext cx="3352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Subhas</a:t>
            </a:r>
            <a:r>
              <a:rPr lang="en-US" b="1" dirty="0"/>
              <a:t> Chandra Bose reviewing soldiers of the Indian National Army in 1944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20F14-BE4F-4AF4-8A62-A635AB1F2F87}"/>
              </a:ext>
            </a:extLst>
          </p:cNvPr>
          <p:cNvSpPr txBox="1"/>
          <p:nvPr/>
        </p:nvSpPr>
        <p:spPr>
          <a:xfrm>
            <a:off x="5575206" y="1361123"/>
            <a:ext cx="49491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 1943 Subhas Chandra Bose arrived in East Asia and established a provisional government of Free India and a larger army of liberation – the Indian National Army; composed of civilians from the subcontinent based in East Asia and mercenaries who had been captured by the Japanese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During 1943-1944 the Indian National Army took part in the Imphal-Kohima Campaign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On 18 August 1945; while traveling onwards to meet with Soviet officials, the plane carrying Subhas Chandra Bose crashed in Taipei  </a:t>
            </a:r>
          </a:p>
          <a:p>
            <a:r>
              <a:rPr lang="en-US" sz="1200" dirty="0"/>
              <a:t>Subhas Chandra Bose dies later that evening from burn wounds – the only major subcontinental leader to die on the battlefield </a:t>
            </a:r>
          </a:p>
        </p:txBody>
      </p:sp>
    </p:spTree>
    <p:extLst>
      <p:ext uri="{BB962C8B-B14F-4D97-AF65-F5344CB8AC3E}">
        <p14:creationId xmlns:p14="http://schemas.microsoft.com/office/powerpoint/2010/main" val="3433401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Lahore Resolution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1394301"/>
            <a:ext cx="4267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All India Muslim League held a conference on 22-24 March 1940 in Lahore</a:t>
            </a:r>
          </a:p>
        </p:txBody>
      </p:sp>
      <p:sp>
        <p:nvSpPr>
          <p:cNvPr id="8" name="Rectangle 7"/>
          <p:cNvSpPr/>
          <p:nvPr/>
        </p:nvSpPr>
        <p:spPr>
          <a:xfrm>
            <a:off x="767080" y="4605951"/>
            <a:ext cx="43434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Two Nation Theory:</a:t>
            </a:r>
            <a:br>
              <a:rPr lang="en-US" b="1" dirty="0">
                <a:solidFill>
                  <a:prstClr val="black"/>
                </a:solidFill>
              </a:rPr>
            </a:br>
            <a:r>
              <a:rPr lang="en-US" b="1" dirty="0">
                <a:solidFill>
                  <a:prstClr val="black"/>
                </a:solidFill>
              </a:rPr>
              <a:t>sovereign states for Muslims 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2935743"/>
            <a:ext cx="4343400" cy="990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Sir </a:t>
            </a:r>
            <a:r>
              <a:rPr lang="en-US" b="1" dirty="0" err="1">
                <a:solidFill>
                  <a:prstClr val="white"/>
                </a:solidFill>
              </a:rPr>
              <a:t>Sikandar</a:t>
            </a:r>
            <a:r>
              <a:rPr lang="en-US" b="1" dirty="0">
                <a:solidFill>
                  <a:prstClr val="white"/>
                </a:solidFill>
              </a:rPr>
              <a:t> Hayat Khan drafted Lahore Resolution that was presented  by A. K. </a:t>
            </a:r>
            <a:r>
              <a:rPr lang="en-US" b="1" dirty="0" err="1">
                <a:solidFill>
                  <a:prstClr val="white"/>
                </a:solidFill>
              </a:rPr>
              <a:t>Fazlul</a:t>
            </a:r>
            <a:r>
              <a:rPr lang="en-US" b="1" dirty="0">
                <a:solidFill>
                  <a:prstClr val="white"/>
                </a:solidFill>
              </a:rPr>
              <a:t> </a:t>
            </a:r>
            <a:r>
              <a:rPr lang="en-US" b="1" dirty="0" err="1">
                <a:solidFill>
                  <a:prstClr val="white"/>
                </a:solidFill>
              </a:rPr>
              <a:t>Huq</a:t>
            </a:r>
            <a:endParaRPr lang="en-US" b="1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310" y="1584101"/>
            <a:ext cx="5859887" cy="353975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33999" y="5460999"/>
            <a:ext cx="6594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From extreme left are Sher-e-Bengal A.K. </a:t>
            </a:r>
            <a:r>
              <a:rPr lang="en-US" dirty="0" err="1">
                <a:solidFill>
                  <a:prstClr val="black"/>
                </a:solidFill>
              </a:rPr>
              <a:t>Fazlul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Huq</a:t>
            </a:r>
            <a:r>
              <a:rPr lang="en-US" dirty="0">
                <a:solidFill>
                  <a:prstClr val="black"/>
                </a:solidFill>
              </a:rPr>
              <a:t> and  Mohammad Ali Jinnah. Muslim League Council Meeting in Bombay in the early 1940s. Photo: Dawn </a:t>
            </a:r>
          </a:p>
        </p:txBody>
      </p:sp>
    </p:spTree>
    <p:extLst>
      <p:ext uri="{BB962C8B-B14F-4D97-AF65-F5344CB8AC3E}">
        <p14:creationId xmlns:p14="http://schemas.microsoft.com/office/powerpoint/2010/main" val="781765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655-0792-499F-B59B-87B066DBBC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1828800" y="6410848"/>
            <a:ext cx="3581400" cy="365760"/>
          </a:xfrm>
          <a:prstGeom prst="rect">
            <a:avLst/>
          </a:prstGeom>
        </p:spPr>
        <p:txBody>
          <a:bodyPr vert="horz"/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</a:rPr>
              <a:t>Bangladesh Studies      </a:t>
            </a: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5791200" y="6324600"/>
            <a:ext cx="609600" cy="44132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algn="ctr">
              <a:defRPr/>
            </a:pPr>
            <a:fld id="{F1B67EF6-5BA4-498F-91BE-DA7518C9A11E}" type="slidenum">
              <a:rPr lang="en-US" sz="1600">
                <a:solidFill>
                  <a:srgbClr val="FFFFFF"/>
                </a:solidFill>
              </a:rPr>
              <a:pPr algn="ctr">
                <a:defRPr/>
              </a:pPr>
              <a:t>29</a:t>
            </a:fld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8" name="Picture 3" descr="G:\BRAC University\Spring 2013\Lecture 4\Working_Committee of Lahor sess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0038" y="2650219"/>
            <a:ext cx="5403761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334000" y="0"/>
            <a:ext cx="6019800" cy="2092881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1" dirty="0">
                <a:solidFill>
                  <a:prstClr val="black"/>
                </a:solidFill>
              </a:rPr>
              <a:t>“…with such territorial readjustments as may be necessary that the areas in which the Muslims are numerically in a majority as in the North Western and Eastern Zones of (British) India should be grouped to constitute </a:t>
            </a:r>
            <a:r>
              <a:rPr lang="en-US" sz="2000" b="1" dirty="0">
                <a:solidFill>
                  <a:srgbClr val="FF0000"/>
                </a:solidFill>
              </a:rPr>
              <a:t>‘independent states’ </a:t>
            </a:r>
            <a:r>
              <a:rPr lang="en-US" b="1" dirty="0">
                <a:solidFill>
                  <a:prstClr val="black"/>
                </a:solidFill>
              </a:rPr>
              <a:t>in which the constituent units should be autonomous and sovereign.”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95300" y="5855064"/>
            <a:ext cx="4267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Draft Lahore Resolution- with proposed changes by Jinnah and </a:t>
            </a:r>
            <a:r>
              <a:rPr lang="en-US" b="1" dirty="0" err="1">
                <a:solidFill>
                  <a:prstClr val="black"/>
                </a:solidFill>
              </a:rPr>
              <a:t>Barkat</a:t>
            </a:r>
            <a:r>
              <a:rPr lang="en-US" b="1" dirty="0">
                <a:solidFill>
                  <a:prstClr val="black"/>
                </a:solidFill>
              </a:rPr>
              <a:t> Ali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486400" y="6124245"/>
            <a:ext cx="62484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prstClr val="black"/>
                </a:solidFill>
              </a:rPr>
              <a:t>Working committee of the Lahore session of All India Muslim League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6643687" y="2264456"/>
            <a:ext cx="3019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 line from Lahore Resolution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2952" y="162189"/>
            <a:ext cx="3193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Lahore Resolution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16" y="746963"/>
            <a:ext cx="2889856" cy="50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20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 dirty="0"/>
              <a:t>Muslim Response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3" descr="G:\BRAC University\Spring 2013\Lecture 3\prayer gathering at Dhaka 1906.jpg">
            <a:extLst>
              <a:ext uri="{FF2B5EF4-FFF2-40B4-BE49-F238E27FC236}">
                <a16:creationId xmlns:a16="http://schemas.microsoft.com/office/drawing/2014/main" id="{35B1E058-6EF7-4E6A-21EC-406E4471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0556" y="1409180"/>
            <a:ext cx="3883273" cy="2839312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40F6C5-9767-7269-1A8C-3298F731A150}"/>
              </a:ext>
            </a:extLst>
          </p:cNvPr>
          <p:cNvSpPr/>
          <p:nvPr/>
        </p:nvSpPr>
        <p:spPr>
          <a:xfrm>
            <a:off x="8441538" y="4400892"/>
            <a:ext cx="34422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Prayer gathering after a meeting at Dacca in 1906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4060DD-9F55-039F-BD84-DD0F687F0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6" y="1112338"/>
            <a:ext cx="7620444" cy="34690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533937-3298-A2F3-C3E9-C93D4CDA8688}"/>
              </a:ext>
            </a:extLst>
          </p:cNvPr>
          <p:cNvSpPr/>
          <p:nvPr/>
        </p:nvSpPr>
        <p:spPr>
          <a:xfrm>
            <a:off x="419100" y="4667071"/>
            <a:ext cx="79533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This AIME conference laid down the foundation of Muslim League</a:t>
            </a:r>
          </a:p>
          <a:p>
            <a:endParaRPr lang="en-US" sz="2000" b="1" dirty="0"/>
          </a:p>
          <a:p>
            <a:r>
              <a:rPr lang="en-US" sz="2000" b="1" dirty="0"/>
              <a:t>All India Muslim League was formed on 30 December 1906</a:t>
            </a:r>
          </a:p>
        </p:txBody>
      </p:sp>
    </p:spTree>
    <p:extLst>
      <p:ext uri="{BB962C8B-B14F-4D97-AF65-F5344CB8AC3E}">
        <p14:creationId xmlns:p14="http://schemas.microsoft.com/office/powerpoint/2010/main" val="2591035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360" y="-76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Cripps Mission &amp; Quit India Movement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82" y="1310144"/>
            <a:ext cx="5137694" cy="36482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200" y="52911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Sir Stafford Cripps enjoys a joke with Mr. Gandhi on his diplomatic mission in India, surrounded by Indian journalists and photographers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24600" y="1391244"/>
            <a:ext cx="5715000" cy="3764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white"/>
                </a:solidFill>
              </a:rPr>
              <a:t> In April 1942 Sir Stafford Cripps was sent to Delhi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white"/>
                </a:solidFill>
              </a:rPr>
              <a:t> Offered independence of India; a constituent assembly and more seats in Viceroy’s executive council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white"/>
                </a:solidFill>
              </a:rPr>
              <a:t> Emphasized not to pressurize any part of the country to join independent India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white"/>
                </a:solidFill>
              </a:rPr>
              <a:t> Congress and British PM Churchill opposed the mission’s proposal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white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white"/>
                </a:solidFill>
              </a:rPr>
              <a:t> Failed mission led to ‘Quit India’ movement in August 1942</a:t>
            </a:r>
          </a:p>
        </p:txBody>
      </p:sp>
    </p:spTree>
    <p:extLst>
      <p:ext uri="{BB962C8B-B14F-4D97-AF65-F5344CB8AC3E}">
        <p14:creationId xmlns:p14="http://schemas.microsoft.com/office/powerpoint/2010/main" val="772431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800"/>
            <a:ext cx="10515600" cy="90120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Quit India Movement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82" y="1136179"/>
            <a:ext cx="8628835" cy="43253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48000" y="5734991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Police </a:t>
            </a:r>
            <a:r>
              <a:rPr lang="en-US" b="1" dirty="0" err="1">
                <a:solidFill>
                  <a:prstClr val="black"/>
                </a:solidFill>
              </a:rPr>
              <a:t>lathi</a:t>
            </a:r>
            <a:r>
              <a:rPr lang="en-US" b="1" dirty="0">
                <a:solidFill>
                  <a:prstClr val="black"/>
                </a:solidFill>
              </a:rPr>
              <a:t>-charge demonstrators during the Quit India movement (1944-42)</a:t>
            </a:r>
          </a:p>
        </p:txBody>
      </p:sp>
    </p:spTree>
    <p:extLst>
      <p:ext uri="{BB962C8B-B14F-4D97-AF65-F5344CB8AC3E}">
        <p14:creationId xmlns:p14="http://schemas.microsoft.com/office/powerpoint/2010/main" val="202344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655-0792-499F-B59B-87B066DBBC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1828800" y="6410848"/>
            <a:ext cx="3581400" cy="365760"/>
          </a:xfrm>
          <a:prstGeom prst="rect">
            <a:avLst/>
          </a:prstGeom>
        </p:spPr>
        <p:txBody>
          <a:bodyPr vert="horz"/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</a:rPr>
              <a:t>Bangladesh Studies       </a:t>
            </a: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5791200" y="6324600"/>
            <a:ext cx="609600" cy="441324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algn="ctr">
              <a:defRPr/>
            </a:pPr>
            <a:fld id="{907CFF3B-A58F-488E-99D2-B83C14E74213}" type="slidenum">
              <a:rPr lang="en-US" sz="1600">
                <a:solidFill>
                  <a:srgbClr val="FFFFFF"/>
                </a:solidFill>
              </a:rPr>
              <a:pPr algn="ctr">
                <a:defRPr/>
              </a:pPr>
              <a:t>32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86863" y="152400"/>
            <a:ext cx="647113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3200" b="1" dirty="0">
              <a:solidFill>
                <a:prstClr val="black"/>
              </a:solidFill>
            </a:endParaRPr>
          </a:p>
          <a:p>
            <a:pPr algn="ctr"/>
            <a:r>
              <a:rPr lang="en-US" sz="3200" b="1" dirty="0">
                <a:solidFill>
                  <a:prstClr val="black"/>
                </a:solidFill>
              </a:rPr>
              <a:t>Bengal Famine of 1943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19200" y="5074178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    </a:t>
            </a:r>
            <a:r>
              <a:rPr lang="en-US" b="1" dirty="0">
                <a:solidFill>
                  <a:prstClr val="black"/>
                </a:solidFill>
              </a:rPr>
              <a:t>Sketches of the Famine of 1943 by </a:t>
            </a:r>
            <a:r>
              <a:rPr lang="en-US" b="1" dirty="0" err="1">
                <a:solidFill>
                  <a:prstClr val="black"/>
                </a:solidFill>
              </a:rPr>
              <a:t>Zainul</a:t>
            </a:r>
            <a:r>
              <a:rPr lang="en-US" b="1" dirty="0">
                <a:solidFill>
                  <a:prstClr val="black"/>
                </a:solidFill>
              </a:rPr>
              <a:t> Abedin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05767" y="2133600"/>
            <a:ext cx="4857633" cy="304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Man-made famine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Natural disaster aggravated by administrative failure when rice export to Bengal from Japanese occupied Burma dried up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 Rice taken for British army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Boats were confiscated by the British and inland waterways trade stopped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Market prices, widespread corruption and shortages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620000" y="1164568"/>
            <a:ext cx="23622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Causes of famine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60D3E-EBD8-4C86-B936-73FB5DCDDC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45893" y="1302331"/>
            <a:ext cx="2912107" cy="35813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A1735E-70CE-4123-8E3B-761D8737A8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2526" y="1302331"/>
            <a:ext cx="2743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99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i.guim.co.uk/img/media/d220052c5a920b6271bbbd70b1de3ccefa258ab3/0_530_4211_2528/master/4211.jpg?width=620&amp;dpr=1&amp;s=n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958481"/>
            <a:ext cx="59055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uim.co.uk/img/media/1c4bd2affb4511b93841a1c18379d61ce9ef8616/0_0_4950_3885/master/4950.jpg?width=620&amp;dpr=1&amp;s=no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76" y="1958481"/>
            <a:ext cx="529154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-577358" y="-79128"/>
            <a:ext cx="647113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3200" b="1" dirty="0">
              <a:solidFill>
                <a:prstClr val="black"/>
              </a:solidFill>
            </a:endParaRPr>
          </a:p>
          <a:p>
            <a:pPr algn="ctr"/>
            <a:r>
              <a:rPr lang="en-US" sz="3200" b="1" dirty="0">
                <a:solidFill>
                  <a:prstClr val="black"/>
                </a:solidFill>
              </a:rPr>
              <a:t>Bengal Famine of 1943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1016894"/>
            <a:ext cx="824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Winston Churchill in 1940 Britain’s wartime leader has been quoted as blaming the famine on the fact Indians were ‘breeding like rabbits’</a:t>
            </a:r>
          </a:p>
        </p:txBody>
      </p:sp>
    </p:spTree>
    <p:extLst>
      <p:ext uri="{BB962C8B-B14F-4D97-AF65-F5344CB8AC3E}">
        <p14:creationId xmlns:p14="http://schemas.microsoft.com/office/powerpoint/2010/main" val="1252000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https://i.guim.co.uk/img/media/62278ba25916a646077eb77e1c3e755421c5a602/0_0_3395_2658/master/3395.jpg?width=620&amp;dpr=1&amp;s=n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0" y="950005"/>
            <a:ext cx="5905500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6D08C-27E6-4415-BDB4-D93FE23CA5F6}"/>
              </a:ext>
            </a:extLst>
          </p:cNvPr>
          <p:cNvSpPr txBox="1"/>
          <p:nvPr/>
        </p:nvSpPr>
        <p:spPr>
          <a:xfrm>
            <a:off x="7341577" y="1125415"/>
            <a:ext cx="3969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family of 5 </a:t>
            </a:r>
          </a:p>
          <a:p>
            <a:r>
              <a:rPr lang="en-US" dirty="0"/>
              <a:t>Somewhere in Bengal</a:t>
            </a:r>
          </a:p>
        </p:txBody>
      </p:sp>
    </p:spTree>
    <p:extLst>
      <p:ext uri="{BB962C8B-B14F-4D97-AF65-F5344CB8AC3E}">
        <p14:creationId xmlns:p14="http://schemas.microsoft.com/office/powerpoint/2010/main" val="728636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-2173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Elections of 1945-46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Indian Provincial Election 1946.sv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03" y="1004551"/>
            <a:ext cx="5061398" cy="44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4" y="167425"/>
            <a:ext cx="4689370" cy="63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18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Cabinet Mission, 1946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838200"/>
            <a:ext cx="4648200" cy="50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Three-man cabinet deputation to New Delhi</a:t>
            </a:r>
          </a:p>
        </p:txBody>
      </p:sp>
      <p:sp>
        <p:nvSpPr>
          <p:cNvPr id="8" name="Rectangle 7"/>
          <p:cNvSpPr/>
          <p:nvPr/>
        </p:nvSpPr>
        <p:spPr>
          <a:xfrm>
            <a:off x="386080" y="2362200"/>
            <a:ext cx="4648200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Proposed a three-tier federation for India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1524000"/>
            <a:ext cx="46482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Transfer of British power to a single Indian administration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2971800"/>
            <a:ext cx="464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Local provincial governments can opt out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3581400"/>
            <a:ext cx="4648200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Primarily both ML and Congress agreed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" y="4191000"/>
            <a:ext cx="4648200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Nehru- no Constituent Assembly could be “bound” by any prearranged constitutional formula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1000" y="5029200"/>
            <a:ext cx="4648200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Muslim League withdrew its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838200"/>
            <a:ext cx="5425910" cy="43529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88750" y="5181600"/>
            <a:ext cx="69032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British Cabinet commission members A. V. Alexander (L) Frederick William </a:t>
            </a:r>
            <a:r>
              <a:rPr lang="en-US" dirty="0" err="1">
                <a:solidFill>
                  <a:prstClr val="black"/>
                </a:solidFill>
              </a:rPr>
              <a:t>Pethick</a:t>
            </a:r>
            <a:r>
              <a:rPr lang="en-US" dirty="0">
                <a:solidFill>
                  <a:prstClr val="black"/>
                </a:solidFill>
              </a:rPr>
              <a:t>-Lawrence (R) &amp; Sir Stafford Cripps (2R) discussing plan for India's Independence w. Moslem League </a:t>
            </a:r>
            <a:r>
              <a:rPr lang="en-US" dirty="0" err="1">
                <a:solidFill>
                  <a:prstClr val="black"/>
                </a:solidFill>
              </a:rPr>
              <a:t>ldr</a:t>
            </a:r>
            <a:r>
              <a:rPr lang="en-US" dirty="0">
                <a:solidFill>
                  <a:prstClr val="black"/>
                </a:solidFill>
              </a:rPr>
              <a:t>. Mohammed Ali Jinnah (2L) during meetings at the vice-regal lodge</a:t>
            </a:r>
          </a:p>
        </p:txBody>
      </p:sp>
    </p:spTree>
    <p:extLst>
      <p:ext uri="{BB962C8B-B14F-4D97-AF65-F5344CB8AC3E}">
        <p14:creationId xmlns:p14="http://schemas.microsoft.com/office/powerpoint/2010/main" val="2272765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Direct Action Day and the Great Calcutta Killings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064" y="705644"/>
            <a:ext cx="6649071" cy="5181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48126" y="4836209"/>
            <a:ext cx="3937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Rioters armed with </a:t>
            </a:r>
            <a:r>
              <a:rPr lang="en-US" dirty="0" err="1">
                <a:solidFill>
                  <a:prstClr val="black"/>
                </a:solidFill>
              </a:rPr>
              <a:t>lathis</a:t>
            </a:r>
            <a:r>
              <a:rPr lang="en-US" dirty="0">
                <a:solidFill>
                  <a:prstClr val="black"/>
                </a:solidFill>
              </a:rPr>
              <a:t> on the streets </a:t>
            </a:r>
          </a:p>
          <a:p>
            <a:r>
              <a:rPr lang="en-US" dirty="0">
                <a:solidFill>
                  <a:prstClr val="black"/>
                </a:solidFill>
              </a:rPr>
              <a:t>of Calcutta in 1946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286063" y="705645"/>
            <a:ext cx="6649071" cy="5181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nip Same Side Corner Rectangle 11"/>
          <p:cNvSpPr/>
          <p:nvPr/>
        </p:nvSpPr>
        <p:spPr>
          <a:xfrm>
            <a:off x="304800" y="1193690"/>
            <a:ext cx="4800600" cy="3352800"/>
          </a:xfrm>
          <a:prstGeom prst="snip2Same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Muslim League announced a general strike on 16 August 1946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Widespread communal rioting between Muslims and Hindus 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An estimated 4,000 people lost their lives</a:t>
            </a:r>
          </a:p>
          <a:p>
            <a:pPr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 These events sowed the seeds for the eventual Partition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1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381000"/>
            <a:ext cx="10515600" cy="1325563"/>
          </a:xfrm>
        </p:spPr>
        <p:txBody>
          <a:bodyPr>
            <a:normAutofit/>
          </a:bodyPr>
          <a:lstStyle/>
          <a:p>
            <a:pPr algn="ctr">
              <a:tabLst>
                <a:tab pos="2682875" algn="l"/>
              </a:tabLst>
            </a:pPr>
            <a:r>
              <a:rPr lang="en-US" sz="3200" b="1" dirty="0"/>
              <a:t>Proposal of United Bengal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               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5274" y="559816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609600"/>
            <a:ext cx="9296400" cy="381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prstClr val="black"/>
                </a:solidFill>
              </a:rPr>
              <a:t>Huseyn Shaheed </a:t>
            </a:r>
            <a:r>
              <a:rPr lang="en-US" b="1" dirty="0" err="1">
                <a:solidFill>
                  <a:prstClr val="black"/>
                </a:solidFill>
              </a:rPr>
              <a:t>Suhrawardy</a:t>
            </a:r>
            <a:r>
              <a:rPr lang="en-US" b="1" dirty="0">
                <a:solidFill>
                  <a:prstClr val="black"/>
                </a:solidFill>
              </a:rPr>
              <a:t>, the Premier of the province of Bengal, formally launched this idea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r>
              <a:rPr lang="en-US" b="1" dirty="0" err="1">
                <a:solidFill>
                  <a:prstClr val="black"/>
                </a:solidFill>
              </a:rPr>
              <a:t>Sarat</a:t>
            </a:r>
            <a:r>
              <a:rPr lang="en-US" b="1" dirty="0">
                <a:solidFill>
                  <a:prstClr val="black"/>
                </a:solidFill>
              </a:rPr>
              <a:t> Chandra Bose proposed for a Sovereign Socialist Republic of Bengal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r>
              <a:rPr lang="en-US" b="1" dirty="0">
                <a:solidFill>
                  <a:prstClr val="black"/>
                </a:solidFill>
              </a:rPr>
              <a:t>Most provincial Congress and Hindu </a:t>
            </a:r>
            <a:r>
              <a:rPr lang="en-US" b="1" dirty="0" err="1">
                <a:solidFill>
                  <a:prstClr val="black"/>
                </a:solidFill>
              </a:rPr>
              <a:t>Mahasabha</a:t>
            </a:r>
            <a:r>
              <a:rPr lang="en-US" b="1" dirty="0">
                <a:solidFill>
                  <a:prstClr val="black"/>
                </a:solidFill>
              </a:rPr>
              <a:t> leaders wanted Bengal partition</a:t>
            </a:r>
          </a:p>
          <a:p>
            <a:endParaRPr lang="en-US" b="1" dirty="0">
              <a:solidFill>
                <a:prstClr val="black"/>
              </a:solidFill>
            </a:endParaRPr>
          </a:p>
          <a:p>
            <a:r>
              <a:rPr lang="en-US" b="1" dirty="0">
                <a:solidFill>
                  <a:prstClr val="black"/>
                </a:solidFill>
              </a:rPr>
              <a:t>The Direct Action Day aggravated communal tension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7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0803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Partition Plan &amp; the Radcliffe Boundary Commission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Boundary Commission </a:t>
            </a:r>
            <a:r>
              <a:rPr lang="en-US" sz="2400" dirty="0"/>
              <a:t>created in July 1947 </a:t>
            </a:r>
          </a:p>
          <a:p>
            <a:r>
              <a:rPr lang="en-US" sz="2400" dirty="0"/>
              <a:t>The commission was appointed by the British Government</a:t>
            </a:r>
            <a:endParaRPr lang="en-US" sz="2400" u="sng" dirty="0"/>
          </a:p>
          <a:p>
            <a:r>
              <a:rPr lang="en-US" sz="2400" dirty="0"/>
              <a:t>Chaired by Sir Cyril Radcliffe</a:t>
            </a:r>
          </a:p>
          <a:p>
            <a:r>
              <a:rPr lang="en-US" sz="2400" dirty="0"/>
              <a:t>To recommend how the divide Bengal and Punjab between India and Pakistan</a:t>
            </a:r>
          </a:p>
          <a:p>
            <a:r>
              <a:rPr lang="en-US" sz="2400" dirty="0"/>
              <a:t>Sparked mass migrations </a:t>
            </a:r>
          </a:p>
          <a:p>
            <a:r>
              <a:rPr lang="en-US" sz="2400" i="1" dirty="0"/>
              <a:t>When there was a country I searched for freedom. Now I am free, but have to search for a country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20200" y="6356350"/>
            <a:ext cx="2743200" cy="365125"/>
          </a:xfrm>
        </p:spPr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999" y="1447800"/>
            <a:ext cx="6558167" cy="3733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3000" y="5161300"/>
            <a:ext cx="7086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During an historic conference in New Delhi, Lord Mountbatten and the main Indian leaders agree upon the partition of India according to a British plan. At the conference, from left to right: </a:t>
            </a:r>
            <a:r>
              <a:rPr lang="en-US" dirty="0" err="1">
                <a:solidFill>
                  <a:prstClr val="black"/>
                </a:solidFill>
              </a:rPr>
              <a:t>Pandit</a:t>
            </a:r>
            <a:r>
              <a:rPr lang="en-US" dirty="0">
                <a:solidFill>
                  <a:prstClr val="black"/>
                </a:solidFill>
              </a:rPr>
              <a:t> Jawaharlal Nehru, Lord </a:t>
            </a:r>
            <a:r>
              <a:rPr lang="en-US" dirty="0" err="1">
                <a:solidFill>
                  <a:prstClr val="black"/>
                </a:solidFill>
              </a:rPr>
              <a:t>Ismay</a:t>
            </a:r>
            <a:r>
              <a:rPr lang="en-US" dirty="0">
                <a:solidFill>
                  <a:prstClr val="black"/>
                </a:solidFill>
              </a:rPr>
              <a:t>, councilor to Lord Mountbatten and India's viceroy; and M. A. Jinnah.</a:t>
            </a:r>
          </a:p>
        </p:txBody>
      </p:sp>
    </p:spTree>
    <p:extLst>
      <p:ext uri="{BB962C8B-B14F-4D97-AF65-F5344CB8AC3E}">
        <p14:creationId xmlns:p14="http://schemas.microsoft.com/office/powerpoint/2010/main" val="110247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117348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Swadeshi Movement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11734800" cy="5562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B8EE67C8-1B1F-BB40-AC1F-B83F19106817}"/>
              </a:ext>
            </a:extLst>
          </p:cNvPr>
          <p:cNvSpPr txBox="1">
            <a:spLocks/>
          </p:cNvSpPr>
          <p:nvPr/>
        </p:nvSpPr>
        <p:spPr>
          <a:xfrm>
            <a:off x="8610600" y="6346010"/>
            <a:ext cx="2106386" cy="2455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7" name="Picture 2" descr="G:\BRAC University\Spring 2013\Lecture 3\Sri_aurobindo.jpg">
            <a:extLst>
              <a:ext uri="{FF2B5EF4-FFF2-40B4-BE49-F238E27FC236}">
                <a16:creationId xmlns:a16="http://schemas.microsoft.com/office/drawing/2014/main" id="{152CAEF0-3063-EF3E-67E4-C197475A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103839"/>
            <a:ext cx="1843088" cy="210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7953A1E6-60C2-6FB0-7C73-D1B17BD76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892" y="3278444"/>
            <a:ext cx="236390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Sri </a:t>
            </a:r>
            <a:r>
              <a:rPr lang="en-US" dirty="0" err="1">
                <a:latin typeface="Calibri" panose="020F0502020204030204" pitchFamily="34" charset="0"/>
              </a:rPr>
              <a:t>Aurobindo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Ghosh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8" name="Picture 3" descr="G:\BRAC University\Spring 2013\Lecture 3\lal-bal-pal.jpg">
            <a:extLst>
              <a:ext uri="{FF2B5EF4-FFF2-40B4-BE49-F238E27FC236}">
                <a16:creationId xmlns:a16="http://schemas.microsoft.com/office/drawing/2014/main" id="{DA0ED3F5-A6F0-F575-3B26-343D2F9F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121075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id="{D7A6A870-3F9D-33CF-8C05-5BE6CEA3B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328224"/>
            <a:ext cx="4190999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</a:rPr>
              <a:t>Lala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Lajpat</a:t>
            </a:r>
            <a:r>
              <a:rPr lang="en-US" dirty="0">
                <a:latin typeface="Calibri" panose="020F0502020204030204" pitchFamily="34" charset="0"/>
              </a:rPr>
              <a:t> Rai, </a:t>
            </a:r>
          </a:p>
          <a:p>
            <a:r>
              <a:rPr lang="en-US" dirty="0">
                <a:latin typeface="Calibri" panose="020F0502020204030204" pitchFamily="34" charset="0"/>
              </a:rPr>
              <a:t>Bal </a:t>
            </a:r>
            <a:r>
              <a:rPr lang="en-US" dirty="0" err="1">
                <a:latin typeface="Calibri" panose="020F0502020204030204" pitchFamily="34" charset="0"/>
              </a:rPr>
              <a:t>Gangadhar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Tilak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Calibri" panose="020F0502020204030204" pitchFamily="34" charset="0"/>
              </a:rPr>
              <a:t>&amp; </a:t>
            </a:r>
          </a:p>
          <a:p>
            <a:r>
              <a:rPr lang="en-US" dirty="0">
                <a:latin typeface="Calibri" panose="020F0502020204030204" pitchFamily="34" charset="0"/>
              </a:rPr>
              <a:t>Bipin Chandra Pal –</a:t>
            </a:r>
          </a:p>
          <a:p>
            <a:r>
              <a:rPr lang="en-US" dirty="0">
                <a:latin typeface="Calibri" panose="020F0502020204030204" pitchFamily="34" charset="0"/>
              </a:rPr>
              <a:t>The three leaders who played vital role in Swadeshi Movement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1" name="Picture 5" descr="http://www.bpedia.org/images/BanerjeaSurendranath.jpg">
            <a:extLst>
              <a:ext uri="{FF2B5EF4-FFF2-40B4-BE49-F238E27FC236}">
                <a16:creationId xmlns:a16="http://schemas.microsoft.com/office/drawing/2014/main" id="{077EC786-8859-8CD5-93DE-F52DB04D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84963" y="3698185"/>
            <a:ext cx="1810277" cy="243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 descr="G:\BRAC University\Spring 2013\Lecture 3\tagore_1905.jpg">
            <a:extLst>
              <a:ext uri="{FF2B5EF4-FFF2-40B4-BE49-F238E27FC236}">
                <a16:creationId xmlns:a16="http://schemas.microsoft.com/office/drawing/2014/main" id="{3503C53D-6E38-AA22-58B1-C6008628A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15760" y="3698185"/>
            <a:ext cx="2432411" cy="242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9" descr="G:\BRAC University\Spring 2013\Lecture 3\DattaAswiniKumar.jpg">
            <a:extLst>
              <a:ext uri="{FF2B5EF4-FFF2-40B4-BE49-F238E27FC236}">
                <a16:creationId xmlns:a16="http://schemas.microsoft.com/office/drawing/2014/main" id="{94D0B421-D0D9-E89F-5E28-8FA7A8CC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67200" y="3698184"/>
            <a:ext cx="3276600" cy="2424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12">
            <a:extLst>
              <a:ext uri="{FF2B5EF4-FFF2-40B4-BE49-F238E27FC236}">
                <a16:creationId xmlns:a16="http://schemas.microsoft.com/office/drawing/2014/main" id="{CAA82907-3567-23AA-C8FF-949E25C8C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201" y="6122943"/>
            <a:ext cx="251152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</a:rPr>
              <a:t>Aswini</a:t>
            </a:r>
            <a:r>
              <a:rPr lang="en-US" dirty="0">
                <a:latin typeface="Calibri" panose="020F0502020204030204" pitchFamily="34" charset="0"/>
              </a:rPr>
              <a:t> Kumar </a:t>
            </a:r>
            <a:r>
              <a:rPr lang="en-US" dirty="0" err="1">
                <a:latin typeface="Calibri" panose="020F0502020204030204" pitchFamily="34" charset="0"/>
              </a:rPr>
              <a:t>Dutta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91BF7B-75AA-3B21-D4BD-2273556DD957}"/>
              </a:ext>
            </a:extLst>
          </p:cNvPr>
          <p:cNvSpPr/>
          <p:nvPr/>
        </p:nvSpPr>
        <p:spPr>
          <a:xfrm>
            <a:off x="1750892" y="6150380"/>
            <a:ext cx="2745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Surendranath</a:t>
            </a:r>
            <a:r>
              <a:rPr lang="en-US" dirty="0"/>
              <a:t> Banerjee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FEA4B2-9704-C67B-BFFE-F367F0195EE7}"/>
              </a:ext>
            </a:extLst>
          </p:cNvPr>
          <p:cNvSpPr/>
          <p:nvPr/>
        </p:nvSpPr>
        <p:spPr>
          <a:xfrm>
            <a:off x="7889249" y="6161630"/>
            <a:ext cx="30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Rabindranath Tagore in 1905</a:t>
            </a:r>
          </a:p>
        </p:txBody>
      </p:sp>
    </p:spTree>
    <p:extLst>
      <p:ext uri="{BB962C8B-B14F-4D97-AF65-F5344CB8AC3E}">
        <p14:creationId xmlns:p14="http://schemas.microsoft.com/office/powerpoint/2010/main" val="2312294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2192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Partition Plan &amp; of Radcliffe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00400" y="595312"/>
            <a:ext cx="6041779" cy="62626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90" y="595312"/>
            <a:ext cx="5816398" cy="5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3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Refugee Crisis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772734"/>
            <a:ext cx="4570316" cy="387546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BRAC University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Emergence of Bangladesh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4F19401-960A-4E94-B912-DFA9B619C9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399" y="5088512"/>
            <a:ext cx="5550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Convoy of Sikhs migrating to East Punjab after the division of India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316" y="772734"/>
            <a:ext cx="4610637" cy="38754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19115" y="47625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Indian refugees crowd onto to trains as a result of the creation of two independent states, India and Pakistan. Muslims fled to Pakistan and Hindus fled to India in one of the largest transfers of population in history.</a:t>
            </a:r>
          </a:p>
        </p:txBody>
      </p:sp>
    </p:spTree>
    <p:extLst>
      <p:ext uri="{BB962C8B-B14F-4D97-AF65-F5344CB8AC3E}">
        <p14:creationId xmlns:p14="http://schemas.microsoft.com/office/powerpoint/2010/main" val="1644299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01_Tebhaga_Movement__West_Beng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739" y="1066800"/>
            <a:ext cx="7776041" cy="4562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08660" y="5737294"/>
            <a:ext cx="7086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movement aimed to establish the right of share croppers or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borga-chashis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two-thirds of the crops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AF5CD-93E9-EC5E-AA68-73E807F571E8}"/>
              </a:ext>
            </a:extLst>
          </p:cNvPr>
          <p:cNvSpPr txBox="1"/>
          <p:nvPr/>
        </p:nvSpPr>
        <p:spPr>
          <a:xfrm>
            <a:off x="3103960" y="2508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Tebhaga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Movement</a:t>
            </a:r>
          </a:p>
        </p:txBody>
      </p:sp>
    </p:spTree>
    <p:extLst>
      <p:ext uri="{BB962C8B-B14F-4D97-AF65-F5344CB8AC3E}">
        <p14:creationId xmlns:p14="http://schemas.microsoft.com/office/powerpoint/2010/main" val="1177286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81200" y="6553201"/>
            <a:ext cx="2133600" cy="3047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University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48200" y="6553200"/>
            <a:ext cx="2895600" cy="304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Emergence of Bangladesh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553200"/>
            <a:ext cx="2133600" cy="30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A245B-ABB5-4701-8CEA-204185DFCF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" y="1897082"/>
            <a:ext cx="6781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Popularly called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RaniMa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Ila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Mitra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was one of the leaders of the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Tebhaga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movement. She led the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Nachol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rebellion of peasants and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Santhals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which was crushed by the Pakistan army and police in 1950. She was arrested, brutally tortured by the Pakistan government and imprisoned. Finally in 1954 she was freed by the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Jukto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Front government.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Calibri"/>
            </a:endParaRPr>
          </a:p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  <a:hlinkClick r:id="rId2"/>
              </a:rPr>
              <a:t>https://www.youtube.com/watch?v=OgtpUqrIUz4&amp;ab_channel=BuddhadebBhattacharyaArchives%28Unofficial%29</a:t>
            </a:r>
            <a:endParaRPr lang="en-US" sz="2400" b="1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A6725-0504-448E-9F56-72BB30713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359956"/>
            <a:ext cx="4048125" cy="4964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5F94C-D6D3-9E75-6145-3AB3F0A3B65C}"/>
              </a:ext>
            </a:extLst>
          </p:cNvPr>
          <p:cNvSpPr txBox="1"/>
          <p:nvPr/>
        </p:nvSpPr>
        <p:spPr>
          <a:xfrm>
            <a:off x="3103960" y="2508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Tebhaga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Movement</a:t>
            </a:r>
          </a:p>
        </p:txBody>
      </p:sp>
    </p:spTree>
    <p:extLst>
      <p:ext uri="{BB962C8B-B14F-4D97-AF65-F5344CB8AC3E}">
        <p14:creationId xmlns:p14="http://schemas.microsoft.com/office/powerpoint/2010/main" val="2446268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0"/>
            <a:ext cx="9144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Jalal, Ayesha, Modern South Asia: History, Culture, Political Economy (New York and London: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Routledge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2004).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Bandyopadhyay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Sekhar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From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Plassey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Partition: A History of Modern India (New Delhi: Orient Longman, 2004)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Tariq, Colonialism and the Call to Jihad in British India (New Delhi: Sage, 2015)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Metcalf, Barbara D. &amp;amp; Metcalf, Thomas R., A Concise History of Modern India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Cambridge:Cambridge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Press, 2006).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Sarkar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Modern India: 1885-1947 (New Delhi: Pearson, 2014) and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7, pp. 321- 353 &amp;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8, pp. 355-389.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Schendel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Willem Van, A History of Bangladesh (Cambridge: Cambridge University Press, 2009), (Chapters 09 &amp; 10).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Butalia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Urvashi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Other Side of Silence: Voices from the Partition of India (New Delhi: Penguin Books, 1998).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http://2.bp.blogspot.com/_kvO9G5Zbtuo/S8m56uwEKQI/AAAAAAAAA-M/cZCE2FmZqP4/s1600/Khudiram.jpg">
            <a:extLst>
              <a:ext uri="{FF2B5EF4-FFF2-40B4-BE49-F238E27FC236}">
                <a16:creationId xmlns:a16="http://schemas.microsoft.com/office/drawing/2014/main" id="{022AB6B4-EEE5-4836-BBAD-135CAD359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54" y="123091"/>
            <a:ext cx="6652846" cy="6365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16D46-9100-41DE-A7FF-0449500A5BC8}"/>
              </a:ext>
            </a:extLst>
          </p:cNvPr>
          <p:cNvSpPr txBox="1"/>
          <p:nvPr/>
        </p:nvSpPr>
        <p:spPr>
          <a:xfrm>
            <a:off x="586887" y="997611"/>
            <a:ext cx="4495067" cy="5332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‘</a:t>
            </a:r>
            <a:r>
              <a:rPr lang="en-US" sz="1800" dirty="0" err="1"/>
              <a:t>Jugantar</a:t>
            </a:r>
            <a:r>
              <a:rPr lang="en-US" sz="1800" dirty="0"/>
              <a:t>’ (‘New Era’)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 April 30, 1908: Two </a:t>
            </a:r>
            <a:r>
              <a:rPr lang="en-US" sz="1800" i="1" dirty="0"/>
              <a:t>New Era </a:t>
            </a:r>
            <a:r>
              <a:rPr lang="en-US" sz="1800" dirty="0"/>
              <a:t>revolutionaries, </a:t>
            </a:r>
            <a:r>
              <a:rPr lang="en-US" sz="1800" dirty="0" err="1"/>
              <a:t>Khudiram</a:t>
            </a:r>
            <a:r>
              <a:rPr lang="en-US" sz="1800" dirty="0"/>
              <a:t> Bose and Prafulla </a:t>
            </a:r>
            <a:r>
              <a:rPr lang="en-US" sz="1800" dirty="0" err="1"/>
              <a:t>Chaki</a:t>
            </a:r>
            <a:r>
              <a:rPr lang="en-US" sz="1800" dirty="0"/>
              <a:t> throw a bomb at a carriage they believed was carrying a notorious </a:t>
            </a:r>
            <a:r>
              <a:rPr lang="en-US" sz="1800" i="1" dirty="0"/>
              <a:t>Raj </a:t>
            </a:r>
            <a:r>
              <a:rPr lang="en-US" sz="1800" dirty="0"/>
              <a:t>official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 The bombing stuns the </a:t>
            </a:r>
            <a:r>
              <a:rPr lang="en-US" sz="1800" i="1" dirty="0"/>
              <a:t>Raj</a:t>
            </a:r>
            <a:r>
              <a:rPr lang="en-US" sz="1800" dirty="0"/>
              <a:t> and ignites the armed revolutionary struggle within the subcontinent that will continue in one form or the other until 1938 and during 1942-1943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  The martyrdom of </a:t>
            </a:r>
            <a:r>
              <a:rPr lang="en-US" sz="1800" dirty="0" err="1"/>
              <a:t>Khudiram</a:t>
            </a:r>
            <a:r>
              <a:rPr lang="en-US" sz="1800" dirty="0"/>
              <a:t> and Prafulla reinvigorates the militant anti-colonial movement 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649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53" descr="http://www.muktadhara.net/bplabi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018" y="697479"/>
            <a:ext cx="8486217" cy="566530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3"/>
          <p:cNvSpPr txBox="1"/>
          <p:nvPr/>
        </p:nvSpPr>
        <p:spPr>
          <a:xfrm>
            <a:off x="1395872" y="6364118"/>
            <a:ext cx="9669193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Barindra Kumar Ghose, Upendranath Banerjee, Ullaskar Dutt &amp; Hem Chandra Das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629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581242" y="355031"/>
            <a:ext cx="110295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PARTITION ANNULMENT &amp; SEPARATE ELECTORATES 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581242" y="1992431"/>
            <a:ext cx="4527300" cy="462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/>
          </a:p>
          <a:p>
            <a:pPr marL="306000" lvl="0" indent="-324655" algn="l" rtl="0">
              <a:spcBef>
                <a:spcPts val="0"/>
              </a:spcBef>
              <a:spcAft>
                <a:spcPts val="0"/>
              </a:spcAft>
              <a:buClr>
                <a:srgbClr val="D16349"/>
              </a:buClr>
              <a:buSzPct val="90528"/>
              <a:buChar char="◼"/>
            </a:pPr>
            <a:r>
              <a:rPr lang="en-US" sz="2533" b="1" dirty="0">
                <a:solidFill>
                  <a:srgbClr val="646B86"/>
                </a:solidFill>
              </a:rPr>
              <a:t>Partition of Bengal reversed (1911) </a:t>
            </a:r>
            <a:endParaRPr sz="2533" b="1" dirty="0">
              <a:solidFill>
                <a:srgbClr val="646B86"/>
              </a:solidFill>
            </a:endParaRPr>
          </a:p>
          <a:p>
            <a:pPr marL="306000" lvl="0" indent="-324655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ct val="90528"/>
              <a:buFont typeface="Gill Sans"/>
              <a:buChar char="◼"/>
            </a:pPr>
            <a:r>
              <a:rPr lang="en-US" sz="2533" b="1" dirty="0">
                <a:solidFill>
                  <a:srgbClr val="646B86"/>
                </a:solidFill>
              </a:rPr>
              <a:t>Capital of the </a:t>
            </a:r>
            <a:r>
              <a:rPr lang="en-US" sz="2533" b="1" i="1" dirty="0">
                <a:solidFill>
                  <a:srgbClr val="646B86"/>
                </a:solidFill>
              </a:rPr>
              <a:t>Raj </a:t>
            </a:r>
            <a:r>
              <a:rPr lang="en-US" sz="2533" b="1" dirty="0">
                <a:solidFill>
                  <a:srgbClr val="646B86"/>
                </a:solidFill>
              </a:rPr>
              <a:t>is moved to Delhi</a:t>
            </a:r>
            <a:endParaRPr sz="2533" b="1" dirty="0">
              <a:solidFill>
                <a:srgbClr val="646B86"/>
              </a:solidFill>
            </a:endParaRPr>
          </a:p>
          <a:p>
            <a:pPr marL="306000" lvl="0" indent="-324655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ct val="90528"/>
              <a:buFont typeface="Gill Sans"/>
              <a:buChar char="◼"/>
            </a:pPr>
            <a:r>
              <a:rPr lang="en-US" sz="2533" b="1" dirty="0">
                <a:solidFill>
                  <a:srgbClr val="646B86"/>
                </a:solidFill>
              </a:rPr>
              <a:t>Bengal loses its preeminence in the subcontinent; as Curzon had originally hoped</a:t>
            </a:r>
            <a:endParaRPr sz="2533" b="1" dirty="0">
              <a:solidFill>
                <a:srgbClr val="646B86"/>
              </a:solidFill>
            </a:endParaRPr>
          </a:p>
          <a:p>
            <a:pPr marL="306000" lvl="0" indent="-324655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ct val="90528"/>
              <a:buFont typeface="Gill Sans"/>
              <a:buChar char="◼"/>
            </a:pPr>
            <a:r>
              <a:rPr lang="en-US" sz="2533" b="1" dirty="0">
                <a:solidFill>
                  <a:srgbClr val="646B86"/>
                </a:solidFill>
              </a:rPr>
              <a:t>Bengali </a:t>
            </a:r>
            <a:r>
              <a:rPr lang="en-US" sz="2533" b="1" dirty="0" err="1">
                <a:solidFill>
                  <a:srgbClr val="646B86"/>
                </a:solidFill>
              </a:rPr>
              <a:t>muslims</a:t>
            </a:r>
            <a:r>
              <a:rPr lang="en-US" sz="2533" b="1" dirty="0">
                <a:solidFill>
                  <a:srgbClr val="646B86"/>
                </a:solidFill>
              </a:rPr>
              <a:t> are unhappy at the loss their majority province; political mobilization remains; communal issues remain unresolved</a:t>
            </a:r>
            <a:endParaRPr sz="2533" b="1" dirty="0">
              <a:solidFill>
                <a:srgbClr val="646B86"/>
              </a:solidFill>
            </a:endParaRPr>
          </a:p>
          <a:p>
            <a:pPr marL="306000" lvl="0" indent="-324655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ct val="90528"/>
              <a:buFont typeface="Gill Sans"/>
              <a:buChar char="◼"/>
            </a:pPr>
            <a:r>
              <a:rPr lang="en-US" sz="2533" b="1" dirty="0">
                <a:solidFill>
                  <a:srgbClr val="646B86"/>
                </a:solidFill>
              </a:rPr>
              <a:t>1909: separate electorates are created for Hindus, Muslims and other religious/categorized communities  </a:t>
            </a:r>
            <a:endParaRPr sz="2733" b="1" dirty="0"/>
          </a:p>
        </p:txBody>
      </p:sp>
      <p:pic>
        <p:nvPicPr>
          <p:cNvPr id="109" name="Google Shape;10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692" y="2644713"/>
            <a:ext cx="5903899" cy="3320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10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510767" y="610656"/>
            <a:ext cx="110295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OUTBREAK OF WORLD WAR I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810750" y="2248050"/>
            <a:ext cx="67779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31654" algn="l" rtl="0">
              <a:spcBef>
                <a:spcPts val="0"/>
              </a:spcBef>
              <a:spcAft>
                <a:spcPts val="0"/>
              </a:spcAft>
              <a:buClr>
                <a:srgbClr val="D16349"/>
              </a:buClr>
              <a:buSzPts val="2060"/>
              <a:buFont typeface="Gill Sans"/>
              <a:buChar char="◼"/>
            </a:pPr>
            <a:r>
              <a:rPr lang="en-US" sz="2300" b="1">
                <a:solidFill>
                  <a:srgbClr val="646B86"/>
                </a:solidFill>
              </a:rPr>
              <a:t>August 1914: outbreak of the first world war</a:t>
            </a:r>
            <a:endParaRPr sz="2300" b="1">
              <a:solidFill>
                <a:srgbClr val="646B86"/>
              </a:solidFill>
            </a:endParaRPr>
          </a:p>
          <a:p>
            <a:pPr marL="306000" lvl="0" indent="-331654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ts val="2060"/>
              <a:buFont typeface="Gill Sans"/>
              <a:buChar char="◼"/>
            </a:pPr>
            <a:r>
              <a:rPr lang="en-US" sz="2300" b="1">
                <a:solidFill>
                  <a:srgbClr val="646B86"/>
                </a:solidFill>
              </a:rPr>
              <a:t>Congress and the league pledge loyalty and collaboration in return for vague promises of ‘self-rule’</a:t>
            </a:r>
            <a:endParaRPr sz="2300" b="1">
              <a:solidFill>
                <a:srgbClr val="646B86"/>
              </a:solidFill>
            </a:endParaRPr>
          </a:p>
          <a:p>
            <a:pPr marL="306000" lvl="0" indent="-331654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ts val="2060"/>
              <a:buFont typeface="Gill Sans"/>
              <a:buChar char="◼"/>
            </a:pPr>
            <a:r>
              <a:rPr lang="en-US" sz="2300" b="1">
                <a:solidFill>
                  <a:srgbClr val="646B86"/>
                </a:solidFill>
              </a:rPr>
              <a:t>Over a £ 1 billion pounds sterling additionally extracted from the subcontinent as a ‘gift’</a:t>
            </a:r>
            <a:endParaRPr sz="2300" b="1">
              <a:solidFill>
                <a:srgbClr val="646B86"/>
              </a:solidFill>
            </a:endParaRPr>
          </a:p>
          <a:p>
            <a:pPr marL="306000" lvl="0" indent="-331654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ts val="2060"/>
              <a:buFont typeface="Gill Sans"/>
              <a:buChar char="◼"/>
            </a:pPr>
            <a:r>
              <a:rPr lang="en-US" sz="2300" b="1">
                <a:solidFill>
                  <a:srgbClr val="646B86"/>
                </a:solidFill>
              </a:rPr>
              <a:t>Food and grain forcibly seized from farmers to feed British, mercenary and other empire-allied forces </a:t>
            </a:r>
            <a:endParaRPr sz="2300" b="1">
              <a:solidFill>
                <a:srgbClr val="646B86"/>
              </a:solidFill>
            </a:endParaRPr>
          </a:p>
          <a:p>
            <a:pPr marL="306000" lvl="0" indent="-331654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ts val="2060"/>
              <a:buFont typeface="Gill Sans"/>
              <a:buChar char="◼"/>
            </a:pPr>
            <a:r>
              <a:rPr lang="en-US" sz="2300" b="1">
                <a:solidFill>
                  <a:srgbClr val="646B86"/>
                </a:solidFill>
              </a:rPr>
              <a:t>Famine-like conditions return to the subcontinent </a:t>
            </a:r>
            <a:endParaRPr sz="2500" b="1"/>
          </a:p>
        </p:txBody>
      </p:sp>
      <p:pic>
        <p:nvPicPr>
          <p:cNvPr id="116" name="Google Shape;1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597" y="2109481"/>
            <a:ext cx="2789734" cy="4305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4643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526992" y="601631"/>
            <a:ext cx="110295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REVOLUTIONARY BOMBING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581200" y="2180500"/>
            <a:ext cx="6544500" cy="3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06000" lvl="0" indent="-325304" algn="l" rtl="0">
              <a:spcBef>
                <a:spcPts val="0"/>
              </a:spcBef>
              <a:spcAft>
                <a:spcPts val="0"/>
              </a:spcAft>
              <a:buClr>
                <a:srgbClr val="D16349"/>
              </a:buClr>
              <a:buSzPts val="1960"/>
              <a:buFont typeface="Gill Sans"/>
              <a:buChar char="◼"/>
            </a:pPr>
            <a:r>
              <a:rPr lang="en-US" sz="2200" b="1">
                <a:solidFill>
                  <a:srgbClr val="646B86"/>
                </a:solidFill>
              </a:rPr>
              <a:t>1912: Bengal revolutionaries bomb Viceroy during his inaugural entry to Delhi </a:t>
            </a:r>
            <a:endParaRPr sz="2200" b="1">
              <a:solidFill>
                <a:srgbClr val="646B86"/>
              </a:solidFill>
            </a:endParaRPr>
          </a:p>
          <a:p>
            <a:pPr marL="306000" lvl="0" indent="-325304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ts val="1960"/>
              <a:buFont typeface="Gill Sans"/>
              <a:buChar char="◼"/>
            </a:pPr>
            <a:r>
              <a:rPr lang="en-US" sz="2200" b="1">
                <a:solidFill>
                  <a:srgbClr val="646B86"/>
                </a:solidFill>
              </a:rPr>
              <a:t>Bengal </a:t>
            </a:r>
            <a:r>
              <a:rPr lang="en-US" sz="2200" b="1" i="1">
                <a:solidFill>
                  <a:srgbClr val="646B86"/>
                </a:solidFill>
              </a:rPr>
              <a:t>new era </a:t>
            </a:r>
            <a:r>
              <a:rPr lang="en-US" sz="2200" b="1">
                <a:solidFill>
                  <a:srgbClr val="646B86"/>
                </a:solidFill>
              </a:rPr>
              <a:t>groups, Sikh ‘Ghadar’ (‘rebellion’ or ‘mutiny’) and Pan-Islamist revolutionaries join hands with the German and Ottoman Empires in a bid overthrow the </a:t>
            </a:r>
            <a:r>
              <a:rPr lang="en-US" sz="2200" b="1" i="1">
                <a:solidFill>
                  <a:srgbClr val="646B86"/>
                </a:solidFill>
              </a:rPr>
              <a:t>Raj </a:t>
            </a:r>
            <a:endParaRPr sz="2200" b="1">
              <a:solidFill>
                <a:srgbClr val="646B86"/>
              </a:solidFill>
            </a:endParaRPr>
          </a:p>
          <a:p>
            <a:pPr marL="306000" lvl="0" indent="-325304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ts val="1960"/>
              <a:buFont typeface="Gill Sans"/>
              <a:buChar char="◼"/>
            </a:pPr>
            <a:r>
              <a:rPr lang="en-US" sz="2200" b="1">
                <a:solidFill>
                  <a:srgbClr val="646B86"/>
                </a:solidFill>
              </a:rPr>
              <a:t>A provisional government is formed in Kabul </a:t>
            </a:r>
            <a:endParaRPr sz="2200" b="1">
              <a:solidFill>
                <a:srgbClr val="646B86"/>
              </a:solidFill>
            </a:endParaRPr>
          </a:p>
          <a:p>
            <a:pPr marL="306000" lvl="0" indent="-325304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ts val="1960"/>
              <a:buFont typeface="Gill Sans"/>
              <a:buChar char="◼"/>
            </a:pPr>
            <a:r>
              <a:rPr lang="en-US" sz="2200" b="1">
                <a:solidFill>
                  <a:srgbClr val="646B86"/>
                </a:solidFill>
              </a:rPr>
              <a:t>February 21, 1915: planned 1857-style uprising with German assistance fails </a:t>
            </a:r>
            <a:endParaRPr sz="2200" b="1">
              <a:solidFill>
                <a:srgbClr val="646B86"/>
              </a:solidFill>
            </a:endParaRPr>
          </a:p>
          <a:p>
            <a:pPr marL="306000" lvl="0" indent="-306254" algn="l" rtl="0">
              <a:spcBef>
                <a:spcPts val="320"/>
              </a:spcBef>
              <a:spcAft>
                <a:spcPts val="0"/>
              </a:spcAft>
              <a:buClr>
                <a:srgbClr val="D16349"/>
              </a:buClr>
              <a:buSzPts val="1660"/>
              <a:buFont typeface="Gill Sans"/>
              <a:buChar char="◼"/>
            </a:pPr>
            <a:r>
              <a:rPr lang="en-US" sz="2200" b="1">
                <a:solidFill>
                  <a:srgbClr val="646B86"/>
                </a:solidFill>
              </a:rPr>
              <a:t>Rash Behari Bose, principal mastermind of 1912 and 1915 escapes to Imperial Japan</a:t>
            </a:r>
            <a:r>
              <a:rPr lang="en-US" sz="2400" b="1"/>
              <a:t>  </a:t>
            </a:r>
            <a:endParaRPr sz="2400" b="1"/>
          </a:p>
        </p:txBody>
      </p:sp>
      <p:pic>
        <p:nvPicPr>
          <p:cNvPr id="123" name="Google Shape;1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925" y="1953500"/>
            <a:ext cx="3713850" cy="4390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204518"/>
      </p:ext>
    </p:extLst>
  </p:cSld>
  <p:clrMapOvr>
    <a:masterClrMapping/>
  </p:clrMapOvr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2571</Words>
  <Application>Microsoft Office PowerPoint</Application>
  <PresentationFormat>Widescreen</PresentationFormat>
  <Paragraphs>370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44</vt:i4>
      </vt:variant>
    </vt:vector>
  </HeadingPairs>
  <TitlesOfParts>
    <vt:vector size="66" baseType="lpstr">
      <vt:lpstr>Algerian</vt:lpstr>
      <vt:lpstr>Arial</vt:lpstr>
      <vt:lpstr>Calibri</vt:lpstr>
      <vt:lpstr>Calibri Light</vt:lpstr>
      <vt:lpstr>Courier New</vt:lpstr>
      <vt:lpstr>Gill Sans</vt:lpstr>
      <vt:lpstr>Rockwell</vt:lpstr>
      <vt:lpstr>Rockwell Condensed</vt:lpstr>
      <vt:lpstr>Times New Roman</vt:lpstr>
      <vt:lpstr>Wingdings</vt:lpstr>
      <vt:lpstr>Office Theme</vt:lpstr>
      <vt:lpstr>1_Office Theme</vt:lpstr>
      <vt:lpstr>2_Office Theme</vt:lpstr>
      <vt:lpstr>3_Office Theme</vt:lpstr>
      <vt:lpstr>11_Office Theme</vt:lpstr>
      <vt:lpstr>12_Office Theme</vt:lpstr>
      <vt:lpstr>13_Office Theme</vt:lpstr>
      <vt:lpstr>15_Office Theme</vt:lpstr>
      <vt:lpstr>16_Office Theme</vt:lpstr>
      <vt:lpstr>17_Office Theme</vt:lpstr>
      <vt:lpstr>5_Office Theme</vt:lpstr>
      <vt:lpstr>Wood Type</vt:lpstr>
      <vt:lpstr>EMB-101: Emergence of Bangladesh Lecture-5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 ANNULMENT &amp; SEPARATE ELECTORATES </vt:lpstr>
      <vt:lpstr>OUTBREAK OF WORLD WAR I  </vt:lpstr>
      <vt:lpstr>REVOLUTIONARY BOMBING </vt:lpstr>
      <vt:lpstr>Khilafat</vt:lpstr>
      <vt:lpstr>Khilafat and Non-cooperation Movement</vt:lpstr>
      <vt:lpstr>        Hindu-Muslim Unity</vt:lpstr>
      <vt:lpstr>PowerPoint Presentation</vt:lpstr>
      <vt:lpstr>FREEDOM FIGHTERS OF THE CHITTAGONG UPRISING 1930 </vt:lpstr>
      <vt:lpstr>Mohan Das Karam Chand Gandhi</vt:lpstr>
      <vt:lpstr>PowerPoint Presentation</vt:lpstr>
      <vt:lpstr>Government of India Act 1935</vt:lpstr>
      <vt:lpstr>Krishak-Praja Party(KPP) 1935</vt:lpstr>
      <vt:lpstr>KPP and the Bengal Legislative Assembly Elections of 1937</vt:lpstr>
      <vt:lpstr>         Subhas Chandra Bose                     (circa. 1930s)</vt:lpstr>
      <vt:lpstr>Karamchand Gandhi(left) with Subhas Chandra Bose(right) during a brief period of ‘truce’, Haripura Congress Session, 1938</vt:lpstr>
      <vt:lpstr>Netaji Subhas Chandra Bose &amp;  the Azad Hind Fauj</vt:lpstr>
      <vt:lpstr>Netaji Subhas Chandra Bose &amp;  the Azad Hind Fauj</vt:lpstr>
      <vt:lpstr>Lakshmi Swaminathan Commandant of the Rani Jhansi Regiment </vt:lpstr>
      <vt:lpstr>World War II and alliance with the Hitler </vt:lpstr>
      <vt:lpstr>PowerPoint Presentation</vt:lpstr>
      <vt:lpstr>Netaji Subhas Chandra Bose &amp;  the Azad Hind Fauj</vt:lpstr>
      <vt:lpstr>Lahore Resolution</vt:lpstr>
      <vt:lpstr>PowerPoint Presentation</vt:lpstr>
      <vt:lpstr>Cripps Mission &amp; Quit India Movement </vt:lpstr>
      <vt:lpstr>Quit India Movement </vt:lpstr>
      <vt:lpstr>PowerPoint Presentation</vt:lpstr>
      <vt:lpstr>PowerPoint Presentation</vt:lpstr>
      <vt:lpstr>PowerPoint Presentation</vt:lpstr>
      <vt:lpstr>Elections of 1945-46</vt:lpstr>
      <vt:lpstr>Cabinet Mission, 1946</vt:lpstr>
      <vt:lpstr>Direct Action Day and the Great Calcutta Killings</vt:lpstr>
      <vt:lpstr>Proposal of United Bengal</vt:lpstr>
      <vt:lpstr>Partition Plan &amp; the Radcliffe Boundary Commission</vt:lpstr>
      <vt:lpstr>Partition Plan &amp; of Radcliffe Line</vt:lpstr>
      <vt:lpstr>Refugee Crisis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Sayed Shakir</dc:creator>
  <cp:lastModifiedBy>faculty</cp:lastModifiedBy>
  <cp:revision>69</cp:revision>
  <dcterms:created xsi:type="dcterms:W3CDTF">2020-06-16T05:30:00Z</dcterms:created>
  <dcterms:modified xsi:type="dcterms:W3CDTF">2024-12-08T03:05:35Z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